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2" r:id="rId1"/>
  </p:sldMasterIdLst>
  <p:notesMasterIdLst>
    <p:notesMasterId r:id="rId14"/>
  </p:notesMasterIdLst>
  <p:sldIdLst>
    <p:sldId id="256" r:id="rId2"/>
    <p:sldId id="258" r:id="rId3"/>
    <p:sldId id="268" r:id="rId4"/>
    <p:sldId id="311" r:id="rId5"/>
    <p:sldId id="301" r:id="rId6"/>
    <p:sldId id="302" r:id="rId7"/>
    <p:sldId id="306" r:id="rId8"/>
    <p:sldId id="309" r:id="rId9"/>
    <p:sldId id="296" r:id="rId10"/>
    <p:sldId id="297" r:id="rId11"/>
    <p:sldId id="298" r:id="rId12"/>
    <p:sldId id="312" r:id="rId13"/>
  </p:sldIdLst>
  <p:sldSz cx="9144000" cy="6858000" type="screen4x3"/>
  <p:notesSz cx="6858000" cy="9144000"/>
  <p:embeddedFontLst>
    <p:embeddedFont>
      <p:font typeface="Tw Cen MT" pitchFamily="34" charset="0"/>
      <p:regular r:id="rId15"/>
      <p:bold r:id="rId16"/>
      <p:italic r:id="rId17"/>
      <p:boldItalic r:id="rId18"/>
    </p:embeddedFont>
    <p:embeddedFont>
      <p:font typeface="Segoe UI" pitchFamily="34" charset="0"/>
      <p:regular r:id="rId19"/>
      <p:bold r:id="rId20"/>
      <p:italic r:id="rId21"/>
      <p:boldItalic r:id="rId22"/>
    </p:embeddedFont>
    <p:embeddedFont>
      <p:font typeface="Wingdings 2" pitchFamily="18" charset="2"/>
      <p:regular r:id="rId23"/>
    </p:embeddedFon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key" initials="B" lastIdx="14" clrIdx="0"/>
  <p:cmAuthor id="1" name="James" initials="J"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26D"/>
    <a:srgbClr val="F2BCEF"/>
    <a:srgbClr val="5A5A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2" autoAdjust="0"/>
    <p:restoredTop sz="94660"/>
  </p:normalViewPr>
  <p:slideViewPr>
    <p:cSldViewPr>
      <p:cViewPr varScale="1">
        <p:scale>
          <a:sx n="110" d="100"/>
          <a:sy n="110" d="100"/>
        </p:scale>
        <p:origin x="-20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3-19T13:23:36.634" idx="2">
    <p:pos x="4740" y="1590"/>
    <p:text>This is due to:
&gt; the need for one to one rehabilitation with a professional
&gt; demand on the health service, patient turnover</p:text>
  </p:cm>
  <p:cm authorId="0" dt="2010-03-19T13:23:38.737" idx="3">
    <p:pos x="3682" y="1803"/>
    <p:text>the person has just experienced major trauma; he or she may have paralysis in one or more limbs; he or she may have difficulty speaking; and in many cases they will be unable to do simple tasks they may have taken for granted just a few days earlier. It is not uncommon for stroke survivors to experience depression and therefore they may find it difficult
to concentrate on a therapy programme.</p:text>
  </p:cm>
  <p:cm authorId="0" dt="2010-03-19T13:53:03.917" idx="4">
    <p:pos x="4629" y="1313"/>
    <p:text>Effects of stroke:
Attention and concentration deficiencies
- Balance loss
- Pain
- Weakness and paralysis
- Depression
- Fatigue
Can make day-to-day activities difficult.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03-19T14:06:16.619" idx="5">
    <p:pos x="4204" y="1751"/>
    <p:text>Many computer-based rehabilitation systems are based around a functional activity, such as grasping and moving an object, or making a meal, etc. It has been suggested, however, that integrating gaming features in virtual environments for rehabilitation could enhance user motivation. There are many properties of games which are interesting for rehabilitation—computer games are often highly engaging, even addictive in nature, with so-called ‘hardcore’ gamers spending much of their leisure time engaged in play. Since we know that for optimal outcome rehabilitation should be intensive, games may therefore offer a unique environment in which high quality rehabilitation can occur. Commercial off-the-shelf video games may already offer some features suitable for stroke rehabilitation.</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0-02-18T14:32:54.845" idx="22">
    <p:pos x="4839" y="2199"/>
    <p:text>Such gratifying incentives can lead to increased motivation and enjoyment, creating a greater desire to complete particular tasks and reach certain goals. Player attributes (health, special powers, etc.) can also be decreased or removed on poor performance, actions which encourage players to learn from their mistakes. Without quantifiable advantages for completing tasks successfully and conversely exposing a recognisable disadvantage for poor performance, the player is less likely to engage effectively with the game. If a player is unaware of why they lost or performed poorly in a game, it is unlikely that the player will ever want to play the game again. </p:text>
  </p:cm>
  <p:cm authorId="0" dt="2010-03-04T10:42:06.273" idx="13">
    <p:pos x="5042" y="3650"/>
    <p:text>Burkey	02/03/2010
Failure is a prominent and expected
element of video games. It should only occur due to player’s incorrect choice (and not because of poor game mechanics or errors).
Rehabilitation games should handle failure conservatively - Reward all engagement and give
positive and encouraging feedback, even if performance is “poor”.</p:text>
  </p:cm>
  <p:cm authorId="0" dt="2010-03-04T10:42:21.241" idx="14">
    <p:pos x="5411" y="3379"/>
    <p:text>James	18/02/2010
Manual difficulty?
Levels?
Adaptivity?
Since games are mostly designed for more than just one person, they must be flexible to a variation of skills and abilities. It is impossible for a game designer to know the skill level of every person that is going to play the game – some players may already be familiar with a range of video games and so start the game with a good skill level obtained from this experience; other players may have never played games before and will start with a low level of skill, taking longer to learn the game.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28E67-1803-4506-A5B6-1A91DFEC5406}" type="datetimeFigureOut">
              <a:rPr lang="en-US" smtClean="0"/>
              <a:pPr/>
              <a:t>4/8/2010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771B7-0555-424D-935B-4B3FC299FE7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D5771B7-0555-424D-935B-4B3FC299FE7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atin typeface="Segoe UI" pitchFamily="34" charset="0"/>
                <a:ea typeface="Segoe UI" pitchFamily="34" charset="0"/>
                <a:cs typeface="Segoe UI" pitchFamily="34" charset="0"/>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latin typeface="Segoe UI" pitchFamily="34" charset="0"/>
                <a:ea typeface="Segoe UI" pitchFamily="34" charset="0"/>
                <a:cs typeface="Segoe U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Segoe UI" pitchFamily="34" charset="0"/>
                <a:ea typeface="Segoe UI" pitchFamily="34" charset="0"/>
                <a:cs typeface="Segoe UI" pitchFamily="34" charset="0"/>
              </a:defRPr>
            </a:lvl1pPr>
          </a:lstStyle>
          <a:p>
            <a:fld id="{7B0D43A5-994A-45DB-BE87-12D9D37F073D}" type="datetimeFigureOut">
              <a:rPr lang="en-US" smtClean="0"/>
              <a:pPr/>
              <a:t>4/8/2010</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Segoe UI" pitchFamily="34" charset="0"/>
                <a:ea typeface="Segoe UI" pitchFamily="34" charset="0"/>
                <a:cs typeface="Segoe UI" pitchFamily="34" charset="0"/>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latin typeface="Segoe UI" pitchFamily="34" charset="0"/>
                <a:ea typeface="Segoe UI" pitchFamily="34" charset="0"/>
                <a:cs typeface="Segoe UI" pitchFamily="34" charset="0"/>
              </a:defRPr>
            </a:lvl1pPr>
          </a:lstStyle>
          <a:p>
            <a:fld id="{A54EC5FA-08A0-43C5-BCA9-B31C1D5D814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0D43A5-994A-45DB-BE87-12D9D37F073D}" type="datetimeFigureOut">
              <a:rPr lang="en-US" smtClean="0"/>
              <a:pPr/>
              <a:t>4/8/2010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4EC5FA-08A0-43C5-BCA9-B31C1D5D81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0D43A5-994A-45DB-BE87-12D9D37F073D}" type="datetimeFigureOut">
              <a:rPr lang="en-US" smtClean="0"/>
              <a:pPr/>
              <a:t>4/8/2010</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54EC5FA-08A0-43C5-BCA9-B31C1D5D814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latin typeface="Segoe UI" pitchFamily="34" charset="0"/>
                <a:ea typeface="Segoe UI" pitchFamily="34" charset="0"/>
                <a:cs typeface="Segoe UI" pitchFamily="34" charset="0"/>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lvl1pPr>
              <a:defRPr>
                <a:latin typeface="Segoe UI" pitchFamily="34" charset="0"/>
                <a:ea typeface="Segoe UI" pitchFamily="34" charset="0"/>
                <a:cs typeface="Segoe UI" pitchFamily="34" charset="0"/>
              </a:defRPr>
            </a:lvl1pPr>
          </a:lstStyle>
          <a:p>
            <a:fld id="{7B0D43A5-994A-45DB-BE87-12D9D37F073D}" type="datetimeFigureOut">
              <a:rPr lang="en-US" smtClean="0"/>
              <a:pPr/>
              <a:t>4/8/2010</a:t>
            </a:fld>
            <a:endParaRPr lang="en-GB"/>
          </a:p>
        </p:txBody>
      </p:sp>
      <p:sp>
        <p:nvSpPr>
          <p:cNvPr id="5" name="Footer Placeholder 4"/>
          <p:cNvSpPr>
            <a:spLocks noGrp="1"/>
          </p:cNvSpPr>
          <p:nvPr>
            <p:ph type="ftr" sz="quarter" idx="11"/>
          </p:nvPr>
        </p:nvSpPr>
        <p:spPr/>
        <p:txBody>
          <a:bodyPr/>
          <a:lstStyle>
            <a:lvl1pPr>
              <a:defRPr>
                <a:latin typeface="Segoe UI" pitchFamily="34" charset="0"/>
                <a:ea typeface="Segoe UI" pitchFamily="34" charset="0"/>
                <a:cs typeface="Segoe UI" pitchFamily="34" charset="0"/>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latin typeface="Segoe UI" pitchFamily="34" charset="0"/>
                <a:ea typeface="Segoe UI" pitchFamily="34" charset="0"/>
                <a:cs typeface="Segoe UI" pitchFamily="34" charset="0"/>
              </a:defRPr>
            </a:lvl1pPr>
          </a:lstStyle>
          <a:p>
            <a:fld id="{A54EC5FA-08A0-43C5-BCA9-B31C1D5D8142}"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lvl1pPr>
              <a:spcBef>
                <a:spcPts val="1200"/>
              </a:spcBef>
              <a:defRPr>
                <a:latin typeface="Segoe UI" pitchFamily="34" charset="0"/>
                <a:ea typeface="Segoe UI" pitchFamily="34" charset="0"/>
                <a:cs typeface="Segoe UI" pitchFamily="34" charset="0"/>
              </a:defRPr>
            </a:lvl1pPr>
            <a:lvl2pPr>
              <a:spcBef>
                <a:spcPts val="1200"/>
              </a:spcBef>
              <a:defRPr>
                <a:latin typeface="Segoe UI" pitchFamily="34" charset="0"/>
                <a:ea typeface="Segoe UI" pitchFamily="34" charset="0"/>
                <a:cs typeface="Segoe UI" pitchFamily="34" charset="0"/>
              </a:defRPr>
            </a:lvl2pPr>
            <a:lvl3pPr>
              <a:spcBef>
                <a:spcPts val="1200"/>
              </a:spcBef>
              <a:defRPr>
                <a:latin typeface="Segoe UI" pitchFamily="34" charset="0"/>
                <a:ea typeface="Segoe UI" pitchFamily="34" charset="0"/>
                <a:cs typeface="Segoe UI" pitchFamily="34" charset="0"/>
              </a:defRPr>
            </a:lvl3pPr>
            <a:lvl4pPr>
              <a:spcBef>
                <a:spcPts val="1200"/>
              </a:spcBef>
              <a:defRPr>
                <a:latin typeface="Segoe UI" pitchFamily="34" charset="0"/>
                <a:ea typeface="Segoe UI" pitchFamily="34" charset="0"/>
                <a:cs typeface="Segoe UI" pitchFamily="34" charset="0"/>
              </a:defRPr>
            </a:lvl4pPr>
            <a:lvl5pPr>
              <a:spcBef>
                <a:spcPts val="1200"/>
              </a:spcBef>
              <a:defRPr>
                <a:latin typeface="Segoe UI" pitchFamily="34" charset="0"/>
                <a:ea typeface="Segoe UI" pitchFamily="34" charset="0"/>
                <a:cs typeface="Segoe U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descr="ulster_logo_colour.png"/>
          <p:cNvPicPr>
            <a:picLocks noChangeAspect="1"/>
          </p:cNvPicPr>
          <p:nvPr userDrawn="1"/>
        </p:nvPicPr>
        <p:blipFill>
          <a:blip r:embed="rId2" cstate="print"/>
          <a:stretch>
            <a:fillRect/>
          </a:stretch>
        </p:blipFill>
        <p:spPr>
          <a:xfrm>
            <a:off x="7215206" y="6286520"/>
            <a:ext cx="1534829" cy="4504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0D43A5-994A-45DB-BE87-12D9D37F073D}" type="datetimeFigureOut">
              <a:rPr lang="en-US" smtClean="0"/>
              <a:pPr/>
              <a:t>4/8/2010</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54EC5FA-08A0-43C5-BCA9-B31C1D5D8142}"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B0D43A5-994A-45DB-BE87-12D9D37F073D}" type="datetimeFigureOut">
              <a:rPr lang="en-US" smtClean="0"/>
              <a:pPr/>
              <a:t>4/8/2010</a:t>
            </a:fld>
            <a:endParaRPr lang="en-GB"/>
          </a:p>
        </p:txBody>
      </p:sp>
      <p:sp>
        <p:nvSpPr>
          <p:cNvPr id="10" name="Slide Number Placeholder 9"/>
          <p:cNvSpPr>
            <a:spLocks noGrp="1"/>
          </p:cNvSpPr>
          <p:nvPr>
            <p:ph type="sldNum" sz="quarter" idx="16"/>
          </p:nvPr>
        </p:nvSpPr>
        <p:spPr/>
        <p:txBody>
          <a:bodyPr rtlCol="0"/>
          <a:lstStyle/>
          <a:p>
            <a:fld id="{A54EC5FA-08A0-43C5-BCA9-B31C1D5D8142}"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B0D43A5-994A-45DB-BE87-12D9D37F073D}" type="datetimeFigureOut">
              <a:rPr lang="en-US" smtClean="0"/>
              <a:pPr/>
              <a:t>4/8/2010</a:t>
            </a:fld>
            <a:endParaRPr lang="en-GB"/>
          </a:p>
        </p:txBody>
      </p:sp>
      <p:sp>
        <p:nvSpPr>
          <p:cNvPr id="12" name="Slide Number Placeholder 11"/>
          <p:cNvSpPr>
            <a:spLocks noGrp="1"/>
          </p:cNvSpPr>
          <p:nvPr>
            <p:ph type="sldNum" sz="quarter" idx="16"/>
          </p:nvPr>
        </p:nvSpPr>
        <p:spPr/>
        <p:txBody>
          <a:bodyPr rtlCol="0"/>
          <a:lstStyle/>
          <a:p>
            <a:fld id="{A54EC5FA-08A0-43C5-BCA9-B31C1D5D8142}"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0D43A5-994A-45DB-BE87-12D9D37F073D}" type="datetimeFigureOut">
              <a:rPr lang="en-US" smtClean="0"/>
              <a:pPr/>
              <a:t>4/8/2010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54EC5FA-08A0-43C5-BCA9-B31C1D5D81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D43A5-994A-45DB-BE87-12D9D37F073D}" type="datetimeFigureOut">
              <a:rPr lang="en-US" smtClean="0"/>
              <a:pPr/>
              <a:t>4/8/2010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54EC5FA-08A0-43C5-BCA9-B31C1D5D81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0D43A5-994A-45DB-BE87-12D9D37F073D}" type="datetimeFigureOut">
              <a:rPr lang="en-US" smtClean="0"/>
              <a:pPr/>
              <a:t>4/8/2010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54EC5FA-08A0-43C5-BCA9-B31C1D5D8142}"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0D43A5-994A-45DB-BE87-12D9D37F073D}" type="datetimeFigureOut">
              <a:rPr lang="en-US" smtClean="0"/>
              <a:pPr/>
              <a:t>4/8/2010</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54EC5FA-08A0-43C5-BCA9-B31C1D5D8142}"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Segoe UI" pitchFamily="34" charset="0"/>
                <a:ea typeface="Segoe UI" pitchFamily="34" charset="0"/>
                <a:cs typeface="Segoe UI" pitchFamily="34" charset="0"/>
              </a:defRPr>
            </a:lvl1pPr>
          </a:lstStyle>
          <a:p>
            <a:fld id="{7B0D43A5-994A-45DB-BE87-12D9D37F073D}" type="datetimeFigureOut">
              <a:rPr lang="en-US" smtClean="0"/>
              <a:pPr/>
              <a:t>4/8/2010</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Segoe UI" pitchFamily="34" charset="0"/>
                <a:ea typeface="Segoe UI" pitchFamily="34" charset="0"/>
                <a:cs typeface="Segoe UI" pitchFamily="34" charset="0"/>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Segoe UI" pitchFamily="34" charset="0"/>
              <a:ea typeface="Segoe UI" pitchFamily="34" charset="0"/>
              <a:cs typeface="Segoe UI" pitchFamily="34" charset="0"/>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Segoe UI" pitchFamily="34" charset="0"/>
                <a:ea typeface="Segoe UI" pitchFamily="34" charset="0"/>
                <a:cs typeface="Segoe UI" pitchFamily="34" charset="0"/>
              </a:defRPr>
            </a:lvl1pPr>
          </a:lstStyle>
          <a:p>
            <a:fld id="{A54EC5FA-08A0-43C5-BCA9-B31C1D5D814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800" kern="1200">
          <a:solidFill>
            <a:schemeClr val="tx2"/>
          </a:solidFill>
          <a:latin typeface="Segoe UI" pitchFamily="34" charset="0"/>
          <a:ea typeface="Segoe UI" pitchFamily="34" charset="0"/>
          <a:cs typeface="Segoe UI" pitchFamily="34" charset="0"/>
        </a:defRPr>
      </a:lvl1pPr>
    </p:titleStyle>
    <p:bodyStyle>
      <a:lvl1pPr marL="320040" indent="-320040" algn="l" rtl="0" eaLnBrk="1" latinLnBrk="0" hangingPunct="1">
        <a:spcBef>
          <a:spcPts val="1200"/>
        </a:spcBef>
        <a:buClr>
          <a:schemeClr val="accent2"/>
        </a:buClr>
        <a:buSzPct val="60000"/>
        <a:buFont typeface="Wingdings"/>
        <a:buChar char=""/>
        <a:defRPr kumimoji="0" sz="2900" kern="1200">
          <a:solidFill>
            <a:schemeClr val="tx1"/>
          </a:solidFill>
          <a:latin typeface="Segoe UI" pitchFamily="34" charset="0"/>
          <a:ea typeface="Segoe UI" pitchFamily="34" charset="0"/>
          <a:cs typeface="Segoe UI" pitchFamily="34" charset="0"/>
        </a:defRPr>
      </a:lvl1pPr>
      <a:lvl2pPr marL="640080" indent="-274320" algn="l" rtl="0" eaLnBrk="1" latinLnBrk="0" hangingPunct="1">
        <a:spcBef>
          <a:spcPts val="1200"/>
        </a:spcBef>
        <a:buClr>
          <a:schemeClr val="accent1"/>
        </a:buClr>
        <a:buSzPct val="70000"/>
        <a:buFont typeface="Wingdings 2"/>
        <a:buChar char=""/>
        <a:defRPr kumimoji="0" sz="2600" kern="1200">
          <a:solidFill>
            <a:schemeClr val="tx1"/>
          </a:solidFill>
          <a:latin typeface="Segoe UI" pitchFamily="34" charset="0"/>
          <a:ea typeface="Segoe UI" pitchFamily="34" charset="0"/>
          <a:cs typeface="Segoe UI" pitchFamily="34" charset="0"/>
        </a:defRPr>
      </a:lvl2pPr>
      <a:lvl3pPr marL="914400" indent="-228600" algn="l" rtl="0" eaLnBrk="1" latinLnBrk="0" hangingPunct="1">
        <a:spcBef>
          <a:spcPts val="1200"/>
        </a:spcBef>
        <a:buClr>
          <a:schemeClr val="accent2"/>
        </a:buClr>
        <a:buSzPct val="75000"/>
        <a:buFont typeface="Wingdings"/>
        <a:buChar char=""/>
        <a:defRPr kumimoji="0" sz="2300" kern="1200">
          <a:solidFill>
            <a:schemeClr val="tx1"/>
          </a:solidFill>
          <a:latin typeface="Segoe UI" pitchFamily="34" charset="0"/>
          <a:ea typeface="Segoe UI" pitchFamily="34" charset="0"/>
          <a:cs typeface="Segoe UI" pitchFamily="34" charset="0"/>
        </a:defRPr>
      </a:lvl3pPr>
      <a:lvl4pPr marL="1371600" indent="-228600" algn="l" rtl="0" eaLnBrk="1" latinLnBrk="0" hangingPunct="1">
        <a:spcBef>
          <a:spcPts val="1200"/>
        </a:spcBef>
        <a:buClr>
          <a:schemeClr val="accent3"/>
        </a:buClr>
        <a:buSzPct val="75000"/>
        <a:buFont typeface="Wingdings"/>
        <a:buChar char=""/>
        <a:defRPr kumimoji="0" sz="2000" kern="1200">
          <a:solidFill>
            <a:schemeClr val="tx1"/>
          </a:solidFill>
          <a:latin typeface="Segoe UI" pitchFamily="34" charset="0"/>
          <a:ea typeface="Segoe UI" pitchFamily="34" charset="0"/>
          <a:cs typeface="Segoe UI" pitchFamily="34" charset="0"/>
        </a:defRPr>
      </a:lvl4pPr>
      <a:lvl5pPr marL="1828800" indent="-228600" algn="l" rtl="0" eaLnBrk="1" latinLnBrk="0" hangingPunct="1">
        <a:spcBef>
          <a:spcPts val="1200"/>
        </a:spcBef>
        <a:buClr>
          <a:schemeClr val="accent4"/>
        </a:buClr>
        <a:buSzPct val="65000"/>
        <a:buFont typeface="Wingdings"/>
        <a:buChar char=""/>
        <a:defRPr kumimoji="0" sz="2000" kern="1200">
          <a:solidFill>
            <a:schemeClr val="tx1"/>
          </a:solidFill>
          <a:latin typeface="Segoe UI" pitchFamily="34" charset="0"/>
          <a:ea typeface="Segoe UI" pitchFamily="34" charset="0"/>
          <a:cs typeface="Segoe U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lSGq8C0Jy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dj.mcneill@ulster.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dk.charles@ulster.ac.uk" TargetMode="External"/><Relationship Id="rId4" Type="http://schemas.openxmlformats.org/officeDocument/2006/relationships/hyperlink" Target="mailto:burke-j5@email.ulster.ac.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stroke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1_QH1a0Az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00768"/>
            <a:ext cx="2285984" cy="857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362200" y="285728"/>
            <a:ext cx="6477000" cy="5357850"/>
          </a:xfrm>
        </p:spPr>
        <p:txBody>
          <a:bodyPr>
            <a:normAutofit/>
          </a:bodyPr>
          <a:lstStyle/>
          <a:p>
            <a:r>
              <a:rPr lang="en-GB" sz="4400" b="1" cap="none" dirty="0" smtClean="0">
                <a:latin typeface="Segoe UI" pitchFamily="34" charset="0"/>
                <a:ea typeface="Segoe UI" pitchFamily="34" charset="0"/>
                <a:cs typeface="Segoe UI" pitchFamily="34" charset="0"/>
              </a:rPr>
              <a:t>Games For Upper-limb</a:t>
            </a:r>
            <a:br>
              <a:rPr lang="en-GB" sz="4400" b="1" cap="none" dirty="0" smtClean="0">
                <a:latin typeface="Segoe UI" pitchFamily="34" charset="0"/>
                <a:ea typeface="Segoe UI" pitchFamily="34" charset="0"/>
                <a:cs typeface="Segoe UI" pitchFamily="34" charset="0"/>
              </a:rPr>
            </a:br>
            <a:r>
              <a:rPr lang="en-GB" sz="4400" b="1" cap="none" dirty="0" smtClean="0">
                <a:latin typeface="Segoe UI" pitchFamily="34" charset="0"/>
                <a:ea typeface="Segoe UI" pitchFamily="34" charset="0"/>
                <a:cs typeface="Segoe UI" pitchFamily="34" charset="0"/>
              </a:rPr>
              <a:t>Stroke Rehabilitation</a:t>
            </a:r>
            <a:r>
              <a:rPr lang="en-GB" dirty="0" smtClean="0">
                <a:latin typeface="Segoe UI" pitchFamily="34" charset="0"/>
                <a:ea typeface="Segoe UI" pitchFamily="34" charset="0"/>
                <a:cs typeface="Segoe UI" pitchFamily="34" charset="0"/>
              </a:rPr>
              <a:t/>
            </a:r>
            <a:br>
              <a:rPr lang="en-GB" dirty="0" smtClean="0">
                <a:latin typeface="Segoe UI" pitchFamily="34" charset="0"/>
                <a:ea typeface="Segoe UI" pitchFamily="34" charset="0"/>
                <a:cs typeface="Segoe UI" pitchFamily="34" charset="0"/>
              </a:rPr>
            </a:br>
            <a:r>
              <a:rPr lang="en-GB" dirty="0" smtClean="0">
                <a:latin typeface="Segoe UI" pitchFamily="34" charset="0"/>
                <a:ea typeface="Segoe UI" pitchFamily="34" charset="0"/>
                <a:cs typeface="Segoe UI" pitchFamily="34" charset="0"/>
              </a:rPr>
              <a:t/>
            </a:r>
            <a:br>
              <a:rPr lang="en-GB" dirty="0" smtClean="0">
                <a:latin typeface="Segoe UI" pitchFamily="34" charset="0"/>
                <a:ea typeface="Segoe UI" pitchFamily="34" charset="0"/>
                <a:cs typeface="Segoe UI" pitchFamily="34" charset="0"/>
              </a:rPr>
            </a:br>
            <a:r>
              <a:rPr lang="en-GB" sz="2700" cap="none" dirty="0" smtClean="0">
                <a:latin typeface="Segoe UI" pitchFamily="34" charset="0"/>
                <a:ea typeface="Segoe UI" pitchFamily="34" charset="0"/>
                <a:cs typeface="Segoe UI" pitchFamily="34" charset="0"/>
              </a:rPr>
              <a:t>James Burke	Michael McNeill </a:t>
            </a:r>
            <a:br>
              <a:rPr lang="en-GB" sz="2700" cap="none" dirty="0" smtClean="0">
                <a:latin typeface="Segoe UI" pitchFamily="34" charset="0"/>
                <a:ea typeface="Segoe UI" pitchFamily="34" charset="0"/>
                <a:cs typeface="Segoe UI" pitchFamily="34" charset="0"/>
              </a:rPr>
            </a:br>
            <a:r>
              <a:rPr lang="en-GB" sz="2700" cap="none" dirty="0" smtClean="0">
                <a:latin typeface="Segoe UI" pitchFamily="34" charset="0"/>
                <a:ea typeface="Segoe UI" pitchFamily="34" charset="0"/>
                <a:cs typeface="Segoe UI" pitchFamily="34" charset="0"/>
              </a:rPr>
              <a:t>Philip Morrow	Darryl Charles </a:t>
            </a:r>
            <a:r>
              <a:rPr lang="en-GB" sz="2200" cap="none" dirty="0" smtClean="0">
                <a:latin typeface="Segoe UI" pitchFamily="34" charset="0"/>
                <a:ea typeface="Segoe UI" pitchFamily="34" charset="0"/>
                <a:cs typeface="Segoe UI" pitchFamily="34" charset="0"/>
              </a:rPr>
              <a:t/>
            </a:r>
            <a:br>
              <a:rPr lang="en-GB" sz="2200" cap="none" dirty="0" smtClean="0">
                <a:latin typeface="Segoe UI" pitchFamily="34" charset="0"/>
                <a:ea typeface="Segoe UI" pitchFamily="34" charset="0"/>
                <a:cs typeface="Segoe UI" pitchFamily="34" charset="0"/>
              </a:rPr>
            </a:br>
            <a:r>
              <a:rPr lang="en-GB" sz="2000" cap="none" dirty="0" smtClean="0">
                <a:solidFill>
                  <a:schemeClr val="accent3"/>
                </a:solidFill>
                <a:latin typeface="Segoe UI" pitchFamily="34" charset="0"/>
                <a:ea typeface="Segoe UI" pitchFamily="34" charset="0"/>
                <a:cs typeface="Segoe UI" pitchFamily="34" charset="0"/>
              </a:rPr>
              <a:t>School of Computing and Information Engineering</a:t>
            </a:r>
            <a:r>
              <a:rPr lang="en-GB" sz="2200" cap="none" dirty="0" smtClean="0">
                <a:latin typeface="Segoe UI" pitchFamily="34" charset="0"/>
                <a:ea typeface="Segoe UI" pitchFamily="34" charset="0"/>
                <a:cs typeface="Segoe UI" pitchFamily="34" charset="0"/>
              </a:rPr>
              <a:t/>
            </a:r>
            <a:br>
              <a:rPr lang="en-GB" sz="2200" cap="none" dirty="0" smtClean="0">
                <a:latin typeface="Segoe UI" pitchFamily="34" charset="0"/>
                <a:ea typeface="Segoe UI" pitchFamily="34" charset="0"/>
                <a:cs typeface="Segoe UI" pitchFamily="34" charset="0"/>
              </a:rPr>
            </a:br>
            <a:r>
              <a:rPr lang="en-GB" sz="2200" cap="none" dirty="0" smtClean="0">
                <a:latin typeface="Segoe UI" pitchFamily="34" charset="0"/>
                <a:ea typeface="Segoe UI" pitchFamily="34" charset="0"/>
                <a:cs typeface="Segoe UI" pitchFamily="34" charset="0"/>
              </a:rPr>
              <a:t/>
            </a:r>
            <a:br>
              <a:rPr lang="en-GB" sz="2200" cap="none" dirty="0" smtClean="0">
                <a:latin typeface="Segoe UI" pitchFamily="34" charset="0"/>
                <a:ea typeface="Segoe UI" pitchFamily="34" charset="0"/>
                <a:cs typeface="Segoe UI" pitchFamily="34" charset="0"/>
              </a:rPr>
            </a:br>
            <a:r>
              <a:rPr lang="en-GB" sz="2700" cap="none" dirty="0" smtClean="0">
                <a:latin typeface="Segoe UI" pitchFamily="34" charset="0"/>
                <a:ea typeface="Segoe UI" pitchFamily="34" charset="0"/>
                <a:cs typeface="Segoe UI" pitchFamily="34" charset="0"/>
              </a:rPr>
              <a:t>Suzanne McDonough</a:t>
            </a:r>
            <a:br>
              <a:rPr lang="en-GB" sz="2700" cap="none" dirty="0" smtClean="0">
                <a:latin typeface="Segoe UI" pitchFamily="34" charset="0"/>
                <a:ea typeface="Segoe UI" pitchFamily="34" charset="0"/>
                <a:cs typeface="Segoe UI" pitchFamily="34" charset="0"/>
              </a:rPr>
            </a:br>
            <a:r>
              <a:rPr lang="en-GB" sz="2700" cap="none" dirty="0" smtClean="0">
                <a:latin typeface="Segoe UI" pitchFamily="34" charset="0"/>
                <a:ea typeface="Segoe UI" pitchFamily="34" charset="0"/>
                <a:cs typeface="Segoe UI" pitchFamily="34" charset="0"/>
              </a:rPr>
              <a:t>Jacqui </a:t>
            </a:r>
            <a:r>
              <a:rPr lang="en-GB" sz="2700" cap="none" dirty="0" err="1" smtClean="0">
                <a:latin typeface="Segoe UI" pitchFamily="34" charset="0"/>
                <a:ea typeface="Segoe UI" pitchFamily="34" charset="0"/>
                <a:cs typeface="Segoe UI" pitchFamily="34" charset="0"/>
              </a:rPr>
              <a:t>Crosbie</a:t>
            </a:r>
            <a:r>
              <a:rPr lang="en-GB" sz="2200" cap="none" dirty="0" smtClean="0">
                <a:latin typeface="Segoe UI" pitchFamily="34" charset="0"/>
                <a:ea typeface="Segoe UI" pitchFamily="34" charset="0"/>
                <a:cs typeface="Segoe UI" pitchFamily="34" charset="0"/>
              </a:rPr>
              <a:t/>
            </a:r>
            <a:br>
              <a:rPr lang="en-GB" sz="2200" cap="none" dirty="0" smtClean="0">
                <a:latin typeface="Segoe UI" pitchFamily="34" charset="0"/>
                <a:ea typeface="Segoe UI" pitchFamily="34" charset="0"/>
                <a:cs typeface="Segoe UI" pitchFamily="34" charset="0"/>
              </a:rPr>
            </a:br>
            <a:r>
              <a:rPr lang="en-GB" sz="2000" cap="none" dirty="0" smtClean="0">
                <a:solidFill>
                  <a:schemeClr val="accent3"/>
                </a:solidFill>
                <a:latin typeface="Segoe UI" pitchFamily="34" charset="0"/>
                <a:ea typeface="Segoe UI" pitchFamily="34" charset="0"/>
                <a:cs typeface="Segoe UI" pitchFamily="34" charset="0"/>
              </a:rPr>
              <a:t>School of Life and Health Sciences</a:t>
            </a:r>
            <a:endParaRPr lang="en-GB" dirty="0">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p:txBody>
          <a:bodyPr>
            <a:normAutofit fontScale="92500" lnSpcReduction="20000"/>
          </a:bodyPr>
          <a:lstStyle/>
          <a:p>
            <a:r>
              <a:rPr lang="en-GB" dirty="0" smtClean="0"/>
              <a:t>School of Computing &amp; Information Engineering</a:t>
            </a:r>
            <a:endParaRPr lang="en-GB" dirty="0"/>
          </a:p>
        </p:txBody>
      </p:sp>
      <p:pic>
        <p:nvPicPr>
          <p:cNvPr id="6" name="Picture 5" descr="ulster_logo_colour.png"/>
          <p:cNvPicPr>
            <a:picLocks noChangeAspect="1"/>
          </p:cNvPicPr>
          <p:nvPr/>
        </p:nvPicPr>
        <p:blipFill>
          <a:blip r:embed="rId3" cstate="print"/>
          <a:stretch>
            <a:fillRect/>
          </a:stretch>
        </p:blipFill>
        <p:spPr>
          <a:xfrm>
            <a:off x="142844" y="6128149"/>
            <a:ext cx="2000264" cy="586999"/>
          </a:xfrm>
          <a:prstGeom prst="rect">
            <a:avLst/>
          </a:prstGeom>
        </p:spPr>
      </p:pic>
      <p:pic>
        <p:nvPicPr>
          <p:cNvPr id="1026" name="Picture 2" descr="capture_12112009_114857"/>
          <p:cNvPicPr>
            <a:picLocks noChangeAspect="1" noChangeArrowheads="1"/>
          </p:cNvPicPr>
          <p:nvPr/>
        </p:nvPicPr>
        <p:blipFill>
          <a:blip r:embed="rId4" cstate="print"/>
          <a:srcRect/>
          <a:stretch>
            <a:fillRect/>
          </a:stretch>
        </p:blipFill>
        <p:spPr bwMode="auto">
          <a:xfrm>
            <a:off x="142844" y="842958"/>
            <a:ext cx="2238375" cy="1800224"/>
          </a:xfrm>
          <a:prstGeom prst="rect">
            <a:avLst/>
          </a:prstGeom>
          <a:ln>
            <a:solidFill>
              <a:schemeClr val="bg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Segoe UI" pitchFamily="34" charset="0"/>
                <a:ea typeface="Segoe UI" pitchFamily="34" charset="0"/>
                <a:cs typeface="Segoe UI" pitchFamily="34" charset="0"/>
              </a:rPr>
              <a:t>Augmented Reality Prototype Games </a:t>
            </a:r>
            <a:r>
              <a:rPr lang="en-GB" sz="3200" dirty="0" smtClean="0">
                <a:latin typeface="Segoe UI" pitchFamily="34" charset="0"/>
                <a:ea typeface="Segoe UI" pitchFamily="34" charset="0"/>
                <a:cs typeface="Segoe UI" pitchFamily="34" charset="0"/>
              </a:rPr>
              <a:t>Video</a:t>
            </a:r>
          </a:p>
          <a:p>
            <a:pPr algn="ctr"/>
            <a:r>
              <a:rPr lang="en-GB" dirty="0" smtClean="0">
                <a:latin typeface="Segoe UI" pitchFamily="34" charset="0"/>
                <a:ea typeface="Segoe UI" pitchFamily="34" charset="0"/>
                <a:cs typeface="Segoe UI" pitchFamily="34" charset="0"/>
              </a:rPr>
              <a:t>View at: </a:t>
            </a:r>
            <a:r>
              <a:rPr lang="en-GB" dirty="0" smtClean="0">
                <a:latin typeface="Segoe UI" pitchFamily="34" charset="0"/>
                <a:ea typeface="Segoe UI" pitchFamily="34" charset="0"/>
                <a:cs typeface="Segoe UI" pitchFamily="34" charset="0"/>
                <a:hlinkClick r:id="rId3"/>
              </a:rPr>
              <a:t>http://www.youtube.com/watch?v=clSGq8C0JyM</a:t>
            </a:r>
            <a:endParaRPr lang="en-GB" dirty="0" smtClean="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Remarks</a:t>
            </a:r>
            <a:endParaRPr lang="en-GB" dirty="0"/>
          </a:p>
        </p:txBody>
      </p:sp>
      <p:sp>
        <p:nvSpPr>
          <p:cNvPr id="5" name="Content Placeholder 4"/>
          <p:cNvSpPr>
            <a:spLocks noGrp="1"/>
          </p:cNvSpPr>
          <p:nvPr>
            <p:ph sz="quarter" idx="1"/>
          </p:nvPr>
        </p:nvSpPr>
        <p:spPr>
          <a:xfrm>
            <a:off x="612648" y="1600200"/>
            <a:ext cx="8245632" cy="4686320"/>
          </a:xfrm>
        </p:spPr>
        <p:txBody>
          <a:bodyPr>
            <a:normAutofit lnSpcReduction="10000"/>
          </a:bodyPr>
          <a:lstStyle/>
          <a:p>
            <a:r>
              <a:rPr lang="en-GB" sz="2400" dirty="0" smtClean="0"/>
              <a:t>Ongoing &amp; Future Work:</a:t>
            </a:r>
          </a:p>
          <a:p>
            <a:pPr lvl="1"/>
            <a:r>
              <a:rPr lang="en-GB" sz="1800" dirty="0" smtClean="0"/>
              <a:t>Develop the games further.</a:t>
            </a:r>
          </a:p>
          <a:p>
            <a:pPr lvl="1"/>
            <a:r>
              <a:rPr lang="en-GB" sz="1800" dirty="0" smtClean="0"/>
              <a:t>Overcome issues (camera placement, dealing better with occlusion, depth perception aids).</a:t>
            </a:r>
          </a:p>
          <a:p>
            <a:pPr lvl="1"/>
            <a:r>
              <a:rPr lang="en-GB" sz="1800" dirty="0" smtClean="0"/>
              <a:t>Evaluation of games with able-bodied users and people with stroke.</a:t>
            </a:r>
          </a:p>
          <a:p>
            <a:endParaRPr lang="en-GB" sz="2400" dirty="0" smtClean="0"/>
          </a:p>
          <a:p>
            <a:r>
              <a:rPr lang="en-GB" sz="2400" dirty="0" smtClean="0"/>
              <a:t>Conclusion:</a:t>
            </a:r>
          </a:p>
          <a:p>
            <a:pPr lvl="1"/>
            <a:r>
              <a:rPr lang="en-GB" sz="1800" dirty="0" smtClean="0"/>
              <a:t>Games have potential to engage and motivate during rehabilitation.</a:t>
            </a:r>
          </a:p>
          <a:p>
            <a:pPr lvl="1"/>
            <a:r>
              <a:rPr lang="en-GB" sz="1800" dirty="0" smtClean="0"/>
              <a:t>Low-cost off-the-shelf hardware may offer an opportunity for home rehabilitation in addition to traditional therapy.</a:t>
            </a:r>
          </a:p>
          <a:p>
            <a:pPr lvl="1"/>
            <a:r>
              <a:rPr lang="en-GB" sz="1800" dirty="0" smtClean="0"/>
              <a:t>Augmented reality offers opportunity for rehabilitation of meaningful skills.</a:t>
            </a:r>
          </a:p>
          <a:p>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a:t>
            </a:r>
            <a:endParaRPr lang="en-GB" dirty="0"/>
          </a:p>
        </p:txBody>
      </p:sp>
      <p:sp>
        <p:nvSpPr>
          <p:cNvPr id="3" name="Content Placeholder 2"/>
          <p:cNvSpPr>
            <a:spLocks noGrp="1"/>
          </p:cNvSpPr>
          <p:nvPr>
            <p:ph sz="quarter" idx="1"/>
          </p:nvPr>
        </p:nvSpPr>
        <p:spPr/>
        <p:txBody>
          <a:bodyPr>
            <a:normAutofit fontScale="92500" lnSpcReduction="20000"/>
          </a:bodyPr>
          <a:lstStyle/>
          <a:p>
            <a:endParaRPr lang="en-GB" dirty="0" smtClean="0"/>
          </a:p>
          <a:p>
            <a:pPr algn="ctr">
              <a:buNone/>
            </a:pPr>
            <a:r>
              <a:rPr lang="en-GB" dirty="0" smtClean="0"/>
              <a:t>Michael McNeill</a:t>
            </a:r>
          </a:p>
          <a:p>
            <a:pPr algn="ctr">
              <a:buNone/>
            </a:pPr>
            <a:r>
              <a:rPr lang="en-GB" sz="2600" dirty="0" smtClean="0">
                <a:hlinkClick r:id="rId3"/>
              </a:rPr>
              <a:t>mdj.mcneill@ulster.ac.uk</a:t>
            </a:r>
            <a:endParaRPr lang="en-GB" sz="2600" dirty="0" smtClean="0"/>
          </a:p>
          <a:p>
            <a:pPr algn="ctr">
              <a:buNone/>
            </a:pPr>
            <a:endParaRPr lang="en-GB" dirty="0" smtClean="0"/>
          </a:p>
          <a:p>
            <a:pPr algn="ctr">
              <a:buNone/>
            </a:pPr>
            <a:r>
              <a:rPr lang="en-GB" dirty="0" smtClean="0"/>
              <a:t>James Burke</a:t>
            </a:r>
          </a:p>
          <a:p>
            <a:pPr algn="ctr">
              <a:buNone/>
            </a:pPr>
            <a:r>
              <a:rPr lang="en-GB" sz="2600" dirty="0" smtClean="0">
                <a:hlinkClick r:id="rId4"/>
              </a:rPr>
              <a:t>burke-j5@email.ulster.ac.uk</a:t>
            </a:r>
            <a:endParaRPr lang="en-GB" sz="2600" dirty="0" smtClean="0"/>
          </a:p>
          <a:p>
            <a:pPr algn="ctr">
              <a:buNone/>
            </a:pPr>
            <a:endParaRPr lang="en-GB" dirty="0" smtClean="0"/>
          </a:p>
          <a:p>
            <a:pPr algn="ctr">
              <a:buNone/>
            </a:pPr>
            <a:r>
              <a:rPr lang="en-GB" dirty="0" smtClean="0"/>
              <a:t>Darryl Charles</a:t>
            </a:r>
          </a:p>
          <a:p>
            <a:pPr algn="ctr">
              <a:buNone/>
            </a:pPr>
            <a:r>
              <a:rPr lang="en-GB" sz="2600" dirty="0" smtClean="0">
                <a:hlinkClick r:id="rId5"/>
              </a:rPr>
              <a:t>dk.charles@ulster.ac.uk</a:t>
            </a:r>
            <a:endParaRPr lang="en-GB" sz="2600" dirty="0" smtClean="0"/>
          </a:p>
          <a:p>
            <a:pPr algn="ctr">
              <a:buNone/>
            </a:pPr>
            <a:endParaRPr lang="en-GB"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Overview</a:t>
            </a:r>
            <a:endParaRPr lang="en-GB" dirty="0"/>
          </a:p>
        </p:txBody>
      </p:sp>
      <p:sp>
        <p:nvSpPr>
          <p:cNvPr id="3" name="Content Placeholder 2"/>
          <p:cNvSpPr>
            <a:spLocks noGrp="1"/>
          </p:cNvSpPr>
          <p:nvPr>
            <p:ph sz="quarter" idx="1"/>
          </p:nvPr>
        </p:nvSpPr>
        <p:spPr>
          <a:xfrm>
            <a:off x="612648" y="1600200"/>
            <a:ext cx="8531352" cy="4472006"/>
          </a:xfrm>
        </p:spPr>
        <p:txBody>
          <a:bodyPr>
            <a:normAutofit fontScale="85000" lnSpcReduction="20000"/>
          </a:bodyPr>
          <a:lstStyle/>
          <a:p>
            <a:r>
              <a:rPr lang="en-GB" sz="2800" dirty="0" smtClean="0"/>
              <a:t>The Problem Area:</a:t>
            </a:r>
          </a:p>
          <a:p>
            <a:pPr lvl="1"/>
            <a:r>
              <a:rPr lang="en-GB" sz="2400" b="1" dirty="0" smtClean="0"/>
              <a:t>Stroke</a:t>
            </a:r>
            <a:r>
              <a:rPr lang="en-GB" sz="2400" dirty="0" smtClean="0"/>
              <a:t> is a leading cause of severe physical disability.</a:t>
            </a:r>
            <a:r>
              <a:rPr lang="en-GB" sz="2400" baseline="30000" dirty="0" smtClean="0"/>
              <a:t>1</a:t>
            </a:r>
          </a:p>
          <a:p>
            <a:pPr lvl="1"/>
            <a:r>
              <a:rPr lang="en-GB" sz="2400" dirty="0" smtClean="0"/>
              <a:t>Difficult to provide optimal therapy for patient’s needs.</a:t>
            </a:r>
          </a:p>
          <a:p>
            <a:pPr lvl="1"/>
            <a:r>
              <a:rPr lang="en-GB" sz="2400" dirty="0" smtClean="0"/>
              <a:t>Difficult to maintain patient motivation.</a:t>
            </a:r>
            <a:r>
              <a:rPr lang="en-GB" sz="2400" baseline="30000" dirty="0" smtClean="0"/>
              <a:t>2</a:t>
            </a:r>
          </a:p>
          <a:p>
            <a:pPr lvl="1"/>
            <a:r>
              <a:rPr lang="en-GB" sz="2400" dirty="0" smtClean="0"/>
              <a:t>Upper limb remains weak in up to 66% cases.</a:t>
            </a:r>
            <a:r>
              <a:rPr lang="en-GB" sz="2400" baseline="30000" dirty="0" smtClean="0"/>
              <a:t>3</a:t>
            </a:r>
          </a:p>
          <a:p>
            <a:endParaRPr lang="en-GB" sz="2800" dirty="0" smtClean="0"/>
          </a:p>
          <a:p>
            <a:r>
              <a:rPr lang="en-GB" sz="2800" dirty="0" smtClean="0"/>
              <a:t>The Proposed Solution:</a:t>
            </a:r>
          </a:p>
          <a:p>
            <a:pPr lvl="1"/>
            <a:r>
              <a:rPr lang="en-GB" sz="2400" dirty="0" smtClean="0"/>
              <a:t>Technology has been applied to stroke rehabilitation in many studies.</a:t>
            </a:r>
            <a:r>
              <a:rPr lang="en-GB" sz="2400" baseline="30000" dirty="0" smtClean="0"/>
              <a:t>4</a:t>
            </a:r>
          </a:p>
          <a:p>
            <a:pPr lvl="1"/>
            <a:r>
              <a:rPr lang="en-GB" sz="2400" dirty="0" smtClean="0"/>
              <a:t>Video games may be effective in optimising engagement &amp; motivation.</a:t>
            </a:r>
          </a:p>
        </p:txBody>
      </p:sp>
      <p:sp>
        <p:nvSpPr>
          <p:cNvPr id="4" name="TextBox 3"/>
          <p:cNvSpPr txBox="1"/>
          <p:nvPr/>
        </p:nvSpPr>
        <p:spPr>
          <a:xfrm>
            <a:off x="642910" y="6072207"/>
            <a:ext cx="6500858" cy="1246495"/>
          </a:xfrm>
          <a:prstGeom prst="rect">
            <a:avLst/>
          </a:prstGeom>
          <a:noFill/>
        </p:spPr>
        <p:txBody>
          <a:bodyPr wrap="square" rtlCol="0">
            <a:spAutoFit/>
          </a:bodyPr>
          <a:lstStyle/>
          <a:p>
            <a:pPr marL="228600" indent="-228600">
              <a:buFont typeface="+mj-lt"/>
              <a:buAutoNum type="arabicPeriod"/>
            </a:pPr>
            <a:r>
              <a:rPr lang="en-GB" sz="1100" dirty="0" smtClean="0">
                <a:solidFill>
                  <a:schemeClr val="bg1">
                    <a:lumMod val="50000"/>
                  </a:schemeClr>
                </a:solidFill>
                <a:latin typeface="Segoe UI" pitchFamily="34" charset="0"/>
                <a:ea typeface="Segoe UI" pitchFamily="34" charset="0"/>
                <a:cs typeface="Segoe UI" pitchFamily="34" charset="0"/>
              </a:rPr>
              <a:t>British Heart Foundation &amp; Stroke Association (2009)</a:t>
            </a:r>
            <a:r>
              <a:rPr lang="en-GB" sz="1100" i="1" dirty="0" smtClean="0">
                <a:solidFill>
                  <a:schemeClr val="bg1">
                    <a:lumMod val="50000"/>
                  </a:schemeClr>
                </a:solidFill>
                <a:latin typeface="Segoe UI" pitchFamily="34" charset="0"/>
                <a:ea typeface="Segoe UI" pitchFamily="34" charset="0"/>
                <a:cs typeface="Segoe UI" pitchFamily="34" charset="0"/>
              </a:rPr>
              <a:t> Stroke Statistics. </a:t>
            </a:r>
            <a:r>
              <a:rPr lang="en-GB" sz="1100" dirty="0" smtClean="0">
                <a:solidFill>
                  <a:schemeClr val="bg1">
                    <a:lumMod val="50000"/>
                  </a:schemeClr>
                </a:solidFill>
                <a:latin typeface="Segoe UI" pitchFamily="34" charset="0"/>
                <a:ea typeface="Segoe UI" pitchFamily="34" charset="0"/>
                <a:cs typeface="Segoe UI" pitchFamily="34" charset="0"/>
                <a:hlinkClick r:id="rId3"/>
              </a:rPr>
              <a:t>http://tinyurl.com/stroke09</a:t>
            </a:r>
            <a:endParaRPr lang="en-GB" sz="1100" dirty="0" smtClean="0">
              <a:solidFill>
                <a:schemeClr val="bg1">
                  <a:lumMod val="50000"/>
                </a:schemeClr>
              </a:solidFill>
              <a:latin typeface="Segoe UI" pitchFamily="34" charset="0"/>
              <a:ea typeface="Segoe UI" pitchFamily="34" charset="0"/>
              <a:cs typeface="Segoe UI" pitchFamily="34" charset="0"/>
            </a:endParaRPr>
          </a:p>
          <a:p>
            <a:pPr marL="228600" indent="-228600">
              <a:buFont typeface="+mj-lt"/>
              <a:buAutoNum type="arabicPeriod"/>
            </a:pPr>
            <a:r>
              <a:rPr lang="en-GB" sz="1100" dirty="0" err="1" smtClean="0">
                <a:solidFill>
                  <a:schemeClr val="bg1">
                    <a:lumMod val="50000"/>
                  </a:schemeClr>
                </a:solidFill>
                <a:latin typeface="Segoe UI" pitchFamily="34" charset="0"/>
                <a:ea typeface="Segoe UI" pitchFamily="34" charset="0"/>
                <a:cs typeface="Segoe UI" pitchFamily="34" charset="0"/>
              </a:rPr>
              <a:t>Burdea</a:t>
            </a:r>
            <a:r>
              <a:rPr lang="en-GB" sz="1100" dirty="0" smtClean="0">
                <a:solidFill>
                  <a:schemeClr val="bg1">
                    <a:lumMod val="50000"/>
                  </a:schemeClr>
                </a:solidFill>
                <a:latin typeface="Segoe UI" pitchFamily="34" charset="0"/>
                <a:ea typeface="Segoe UI" pitchFamily="34" charset="0"/>
                <a:cs typeface="Segoe UI" pitchFamily="34" charset="0"/>
              </a:rPr>
              <a:t> (2002) </a:t>
            </a:r>
            <a:r>
              <a:rPr lang="en-GB" sz="1100" i="1" dirty="0" smtClean="0">
                <a:solidFill>
                  <a:schemeClr val="bg1">
                    <a:lumMod val="50000"/>
                  </a:schemeClr>
                </a:solidFill>
                <a:latin typeface="Segoe UI" pitchFamily="34" charset="0"/>
                <a:ea typeface="Segoe UI" pitchFamily="34" charset="0"/>
                <a:cs typeface="Segoe UI" pitchFamily="34" charset="0"/>
              </a:rPr>
              <a:t>"Key note address:  Virtual rehabilitation – benefits and challenges."</a:t>
            </a:r>
            <a:r>
              <a:rPr lang="en-GB" sz="1100" dirty="0" smtClean="0">
                <a:solidFill>
                  <a:schemeClr val="bg1">
                    <a:lumMod val="50000"/>
                  </a:schemeClr>
                </a:solidFill>
                <a:latin typeface="Segoe UI" pitchFamily="34" charset="0"/>
                <a:ea typeface="Segoe UI" pitchFamily="34" charset="0"/>
                <a:cs typeface="Segoe UI" pitchFamily="34" charset="0"/>
              </a:rPr>
              <a:t> </a:t>
            </a:r>
          </a:p>
          <a:p>
            <a:pPr marL="228600" indent="-228600">
              <a:buFont typeface="+mj-lt"/>
              <a:buAutoNum type="arabicPeriod"/>
            </a:pPr>
            <a:r>
              <a:rPr lang="en-GB" sz="1100" dirty="0" smtClean="0">
                <a:solidFill>
                  <a:schemeClr val="bg1">
                    <a:lumMod val="50000"/>
                  </a:schemeClr>
                </a:solidFill>
                <a:latin typeface="Segoe UI" pitchFamily="34" charset="0"/>
                <a:ea typeface="Segoe UI" pitchFamily="34" charset="0"/>
                <a:cs typeface="Segoe UI" pitchFamily="34" charset="0"/>
              </a:rPr>
              <a:t>Van </a:t>
            </a:r>
            <a:r>
              <a:rPr lang="en-GB" sz="1100" dirty="0" err="1" smtClean="0">
                <a:solidFill>
                  <a:schemeClr val="bg1">
                    <a:lumMod val="50000"/>
                  </a:schemeClr>
                </a:solidFill>
                <a:latin typeface="Segoe UI" pitchFamily="34" charset="0"/>
                <a:ea typeface="Segoe UI" pitchFamily="34" charset="0"/>
                <a:cs typeface="Segoe UI" pitchFamily="34" charset="0"/>
              </a:rPr>
              <a:t>der</a:t>
            </a:r>
            <a:r>
              <a:rPr lang="en-GB" sz="1100" dirty="0" smtClean="0">
                <a:solidFill>
                  <a:schemeClr val="bg1">
                    <a:lumMod val="50000"/>
                  </a:schemeClr>
                </a:solidFill>
                <a:latin typeface="Segoe UI" pitchFamily="34" charset="0"/>
                <a:ea typeface="Segoe UI" pitchFamily="34" charset="0"/>
                <a:cs typeface="Segoe UI" pitchFamily="34" charset="0"/>
              </a:rPr>
              <a:t> Lee et al. (1999) </a:t>
            </a:r>
            <a:r>
              <a:rPr lang="en-GB" sz="1100" i="1" dirty="0" smtClean="0">
                <a:solidFill>
                  <a:schemeClr val="bg1">
                    <a:lumMod val="50000"/>
                  </a:schemeClr>
                </a:solidFill>
                <a:latin typeface="Segoe UI" pitchFamily="34" charset="0"/>
                <a:ea typeface="Segoe UI" pitchFamily="34" charset="0"/>
                <a:cs typeface="Segoe UI" pitchFamily="34" charset="0"/>
              </a:rPr>
              <a:t>“Forced use of the upper extremity in chronic stroke patients”</a:t>
            </a:r>
            <a:r>
              <a:rPr lang="en-GB" sz="1100" dirty="0" smtClean="0">
                <a:solidFill>
                  <a:schemeClr val="bg1">
                    <a:lumMod val="50000"/>
                  </a:schemeClr>
                </a:solidFill>
                <a:latin typeface="Segoe UI" pitchFamily="34" charset="0"/>
                <a:ea typeface="Segoe UI" pitchFamily="34" charset="0"/>
                <a:cs typeface="Segoe UI" pitchFamily="34" charset="0"/>
              </a:rPr>
              <a:t>.</a:t>
            </a:r>
          </a:p>
          <a:p>
            <a:pPr marL="228600" indent="-228600">
              <a:buFont typeface="+mj-lt"/>
              <a:buAutoNum type="arabicPeriod"/>
            </a:pPr>
            <a:r>
              <a:rPr lang="en-GB" sz="1000" dirty="0" err="1" smtClean="0">
                <a:solidFill>
                  <a:schemeClr val="bg1">
                    <a:lumMod val="50000"/>
                  </a:schemeClr>
                </a:solidFill>
                <a:latin typeface="Segoe UI" pitchFamily="34" charset="0"/>
                <a:ea typeface="Segoe UI" pitchFamily="34" charset="0"/>
                <a:cs typeface="Segoe UI" pitchFamily="34" charset="0"/>
              </a:rPr>
              <a:t>Crosbie</a:t>
            </a:r>
            <a:r>
              <a:rPr lang="en-GB" sz="1000" dirty="0" smtClean="0">
                <a:solidFill>
                  <a:schemeClr val="bg1">
                    <a:lumMod val="50000"/>
                  </a:schemeClr>
                </a:solidFill>
                <a:latin typeface="Segoe UI" pitchFamily="34" charset="0"/>
                <a:ea typeface="Segoe UI" pitchFamily="34" charset="0"/>
                <a:cs typeface="Segoe UI" pitchFamily="34" charset="0"/>
              </a:rPr>
              <a:t> et al. (2007) </a:t>
            </a:r>
            <a:r>
              <a:rPr lang="en-GB" sz="1000" i="1" dirty="0" smtClean="0">
                <a:solidFill>
                  <a:schemeClr val="bg1">
                    <a:lumMod val="50000"/>
                  </a:schemeClr>
                </a:solidFill>
                <a:latin typeface="Segoe UI" pitchFamily="34" charset="0"/>
                <a:ea typeface="Segoe UI" pitchFamily="34" charset="0"/>
                <a:cs typeface="Segoe UI" pitchFamily="34" charset="0"/>
              </a:rPr>
              <a:t>"Virtual Reality in Stroke Rehabilitation: Still More Virtual Than Real".</a:t>
            </a:r>
          </a:p>
          <a:p>
            <a:pPr marL="228600" indent="-228600">
              <a:buFont typeface="+mj-lt"/>
              <a:buAutoNum type="arabicPeriod"/>
            </a:pPr>
            <a:endParaRPr lang="en-GB" sz="1100" dirty="0" smtClean="0">
              <a:solidFill>
                <a:schemeClr val="bg1">
                  <a:lumMod val="50000"/>
                </a:schemeClr>
              </a:solidFill>
              <a:latin typeface="Segoe UI" pitchFamily="34" charset="0"/>
              <a:ea typeface="Segoe UI" pitchFamily="34" charset="0"/>
              <a:cs typeface="Segoe UI" pitchFamily="34" charset="0"/>
            </a:endParaRPr>
          </a:p>
          <a:p>
            <a:pPr marL="228600" indent="-228600">
              <a:buFont typeface="+mj-lt"/>
              <a:buAutoNum type="arabicPeriod"/>
            </a:pPr>
            <a:endParaRPr lang="en-GB" sz="1100" dirty="0" smtClean="0">
              <a:solidFill>
                <a:schemeClr val="bg1">
                  <a:lumMod val="50000"/>
                </a:schemeClr>
              </a:solidFill>
              <a:latin typeface="Segoe UI" pitchFamily="34" charset="0"/>
              <a:ea typeface="Segoe UI" pitchFamily="34" charset="0"/>
              <a:cs typeface="Segoe UI" pitchFamily="34" charset="0"/>
            </a:endParaRPr>
          </a:p>
          <a:p>
            <a:endParaRPr lang="en-GB" sz="1000" dirty="0">
              <a:solidFill>
                <a:schemeClr val="bg1">
                  <a:lumMod val="50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lstStyle/>
          <a:p>
            <a:r>
              <a:rPr lang="en-GB" sz="4400" dirty="0" smtClean="0"/>
              <a:t>Game Design for Stroke Rehab</a:t>
            </a:r>
            <a:endParaRPr lang="en-GB" sz="4400" dirty="0"/>
          </a:p>
        </p:txBody>
      </p:sp>
      <p:sp>
        <p:nvSpPr>
          <p:cNvPr id="3" name="Content Placeholder 2"/>
          <p:cNvSpPr>
            <a:spLocks noGrp="1"/>
          </p:cNvSpPr>
          <p:nvPr>
            <p:ph sz="quarter" idx="1"/>
          </p:nvPr>
        </p:nvSpPr>
        <p:spPr>
          <a:xfrm>
            <a:off x="612648" y="1600200"/>
            <a:ext cx="8174194" cy="4495800"/>
          </a:xfrm>
        </p:spPr>
        <p:txBody>
          <a:bodyPr>
            <a:noAutofit/>
          </a:bodyPr>
          <a:lstStyle/>
          <a:p>
            <a:r>
              <a:rPr lang="en-GB" sz="2000" dirty="0" smtClean="0"/>
              <a:t>Video games are well known as a means of providing excitement, stimulation, motivation, challenge and enjoyment.</a:t>
            </a:r>
          </a:p>
          <a:p>
            <a:r>
              <a:rPr lang="en-GB" sz="2000" i="1" dirty="0" smtClean="0"/>
              <a:t>“Designers of rehabilitation tasks can benefit from examining the formulas that commercial game developers use…” </a:t>
            </a:r>
            <a:r>
              <a:rPr lang="en-GB" sz="2000" baseline="30000" dirty="0" smtClean="0"/>
              <a:t>1</a:t>
            </a:r>
          </a:p>
          <a:p>
            <a:endParaRPr lang="en-GB" sz="2400" dirty="0" smtClean="0"/>
          </a:p>
          <a:p>
            <a:pPr>
              <a:spcBef>
                <a:spcPts val="1800"/>
              </a:spcBef>
            </a:pPr>
            <a:r>
              <a:rPr lang="en-GB" sz="2000" dirty="0" smtClean="0"/>
              <a:t>Three important principles selected for rehabilitation:</a:t>
            </a:r>
          </a:p>
          <a:p>
            <a:pPr lvl="1">
              <a:spcBef>
                <a:spcPts val="1800"/>
              </a:spcBef>
            </a:pPr>
            <a:r>
              <a:rPr lang="en-GB" sz="2000" dirty="0" smtClean="0"/>
              <a:t>Meaningful Play</a:t>
            </a:r>
          </a:p>
          <a:p>
            <a:pPr lvl="1">
              <a:spcBef>
                <a:spcPts val="1800"/>
              </a:spcBef>
            </a:pPr>
            <a:r>
              <a:rPr lang="en-GB" sz="2000" dirty="0" smtClean="0"/>
              <a:t>Appropriate level of challenge</a:t>
            </a:r>
          </a:p>
          <a:p>
            <a:pPr lvl="1">
              <a:spcBef>
                <a:spcPts val="1800"/>
              </a:spcBef>
            </a:pPr>
            <a:r>
              <a:rPr lang="en-GB" sz="2000" dirty="0" smtClean="0"/>
              <a:t>Handling Failure</a:t>
            </a:r>
          </a:p>
        </p:txBody>
      </p:sp>
      <p:sp>
        <p:nvSpPr>
          <p:cNvPr id="4" name="TextBox 3"/>
          <p:cNvSpPr txBox="1"/>
          <p:nvPr/>
        </p:nvSpPr>
        <p:spPr>
          <a:xfrm>
            <a:off x="642910" y="6286520"/>
            <a:ext cx="6500858" cy="261610"/>
          </a:xfrm>
          <a:prstGeom prst="rect">
            <a:avLst/>
          </a:prstGeom>
          <a:noFill/>
        </p:spPr>
        <p:txBody>
          <a:bodyPr wrap="square" rtlCol="0">
            <a:spAutoFit/>
          </a:bodyPr>
          <a:lstStyle/>
          <a:p>
            <a:pPr marL="228600" indent="-228600">
              <a:buFont typeface="+mj-lt"/>
              <a:buAutoNum type="arabicPeriod"/>
            </a:pPr>
            <a:r>
              <a:rPr lang="en-GB" sz="1100" dirty="0" smtClean="0">
                <a:solidFill>
                  <a:srgbClr val="5A5A5A"/>
                </a:solidFill>
                <a:latin typeface="Segoe UI" pitchFamily="34" charset="0"/>
                <a:ea typeface="Segoe UI" pitchFamily="34" charset="0"/>
                <a:cs typeface="Segoe UI" pitchFamily="34" charset="0"/>
              </a:rPr>
              <a:t>Rizzo &amp; Kim (2005)</a:t>
            </a:r>
            <a:r>
              <a:rPr lang="en-GB" sz="1100" i="1" dirty="0" smtClean="0">
                <a:solidFill>
                  <a:srgbClr val="5A5A5A"/>
                </a:solidFill>
                <a:latin typeface="Segoe UI" pitchFamily="34" charset="0"/>
                <a:ea typeface="Segoe UI" pitchFamily="34" charset="0"/>
                <a:cs typeface="Segoe UI" pitchFamily="34" charset="0"/>
              </a:rPr>
              <a:t> “A SWOT analysis of the field of virtual reality rehabilitation and therapy”.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Design Principles</a:t>
            </a:r>
            <a:endParaRPr lang="en-GB" dirty="0"/>
          </a:p>
        </p:txBody>
      </p:sp>
      <p:sp>
        <p:nvSpPr>
          <p:cNvPr id="3" name="Content Placeholder 2"/>
          <p:cNvSpPr>
            <a:spLocks noGrp="1"/>
          </p:cNvSpPr>
          <p:nvPr>
            <p:ph sz="quarter" idx="1"/>
          </p:nvPr>
        </p:nvSpPr>
        <p:spPr>
          <a:xfrm>
            <a:off x="612648" y="1600200"/>
            <a:ext cx="8153400" cy="4686320"/>
          </a:xfrm>
        </p:spPr>
        <p:txBody>
          <a:bodyPr>
            <a:normAutofit/>
          </a:bodyPr>
          <a:lstStyle/>
          <a:p>
            <a:r>
              <a:rPr lang="en-GB" sz="2400" dirty="0" smtClean="0"/>
              <a:t>Meaningful Play</a:t>
            </a:r>
          </a:p>
          <a:p>
            <a:endParaRPr lang="en-GB" sz="2400" dirty="0" smtClean="0"/>
          </a:p>
          <a:p>
            <a:endParaRPr lang="en-GB" sz="2400" dirty="0" smtClean="0"/>
          </a:p>
          <a:p>
            <a:endParaRPr lang="en-GB" sz="2400" dirty="0" smtClean="0"/>
          </a:p>
          <a:p>
            <a:pPr marL="654050" lvl="1" indent="-276225">
              <a:lnSpc>
                <a:spcPct val="90000"/>
              </a:lnSpc>
              <a:buNone/>
              <a:defRPr/>
            </a:pPr>
            <a:endParaRPr lang="en-GB" sz="2000" dirty="0" smtClean="0"/>
          </a:p>
        </p:txBody>
      </p:sp>
      <p:grpSp>
        <p:nvGrpSpPr>
          <p:cNvPr id="4" name="Group 14"/>
          <p:cNvGrpSpPr/>
          <p:nvPr/>
        </p:nvGrpSpPr>
        <p:grpSpPr>
          <a:xfrm>
            <a:off x="1071538" y="2143116"/>
            <a:ext cx="7143800" cy="1571637"/>
            <a:chOff x="1071538" y="2143116"/>
            <a:chExt cx="7143800" cy="1571637"/>
          </a:xfrm>
        </p:grpSpPr>
        <p:sp>
          <p:nvSpPr>
            <p:cNvPr id="5" name="Rectangle 15"/>
            <p:cNvSpPr>
              <a:spLocks noChangeArrowheads="1"/>
            </p:cNvSpPr>
            <p:nvPr/>
          </p:nvSpPr>
          <p:spPr bwMode="auto">
            <a:xfrm>
              <a:off x="1071538" y="2143116"/>
              <a:ext cx="7143800" cy="15716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GB">
                <a:latin typeface="Myriad Pro" pitchFamily="34" charset="0"/>
              </a:endParaRPr>
            </a:p>
          </p:txBody>
        </p:sp>
        <p:cxnSp>
          <p:nvCxnSpPr>
            <p:cNvPr id="6" name="Straight Arrow Connector 5"/>
            <p:cNvCxnSpPr/>
            <p:nvPr/>
          </p:nvCxnSpPr>
          <p:spPr bwMode="auto">
            <a:xfrm>
              <a:off x="2627288" y="2460977"/>
              <a:ext cx="40322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2655863" y="2161753"/>
              <a:ext cx="3960813" cy="338554"/>
            </a:xfrm>
            <a:prstGeom prst="rect">
              <a:avLst/>
            </a:prstGeom>
            <a:noFill/>
            <a:ln w="9525">
              <a:noFill/>
              <a:miter lim="800000"/>
              <a:headEnd/>
              <a:tailEnd/>
            </a:ln>
          </p:spPr>
          <p:txBody>
            <a:bodyPr>
              <a:spAutoFit/>
            </a:bodyPr>
            <a:lstStyle/>
            <a:p>
              <a:pPr algn="ctr"/>
              <a:r>
                <a:rPr lang="en-GB" sz="1600" dirty="0">
                  <a:latin typeface="Myriad Pro" pitchFamily="34" charset="0"/>
                </a:rPr>
                <a:t>Inputs</a:t>
              </a:r>
              <a:r>
                <a:rPr lang="en-GB" sz="1600" b="1" dirty="0">
                  <a:latin typeface="Myriad Pro" pitchFamily="34" charset="0"/>
                </a:rPr>
                <a:t> </a:t>
              </a:r>
              <a:r>
                <a:rPr lang="en-GB" sz="1600" dirty="0">
                  <a:latin typeface="Myriad Pro" pitchFamily="34" charset="0"/>
                </a:rPr>
                <a:t>choices</a:t>
              </a:r>
            </a:p>
          </p:txBody>
        </p:sp>
        <p:cxnSp>
          <p:nvCxnSpPr>
            <p:cNvPr id="8" name="Straight Arrow Connector 7"/>
            <p:cNvCxnSpPr/>
            <p:nvPr/>
          </p:nvCxnSpPr>
          <p:spPr bwMode="auto">
            <a:xfrm>
              <a:off x="2627288" y="3109363"/>
              <a:ext cx="4032250" cy="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9"/>
            <p:cNvSpPr txBox="1">
              <a:spLocks noChangeArrowheads="1"/>
            </p:cNvSpPr>
            <p:nvPr/>
          </p:nvSpPr>
          <p:spPr bwMode="auto">
            <a:xfrm>
              <a:off x="2655863" y="3335538"/>
              <a:ext cx="3960813" cy="307777"/>
            </a:xfrm>
            <a:prstGeom prst="rect">
              <a:avLst/>
            </a:prstGeom>
            <a:noFill/>
            <a:ln w="9525">
              <a:noFill/>
              <a:miter lim="800000"/>
              <a:headEnd/>
              <a:tailEnd/>
            </a:ln>
          </p:spPr>
          <p:txBody>
            <a:bodyPr>
              <a:spAutoFit/>
            </a:bodyPr>
            <a:lstStyle/>
            <a:p>
              <a:pPr algn="ctr"/>
              <a:r>
                <a:rPr lang="en-GB" sz="1400" i="1" dirty="0">
                  <a:latin typeface="Myriad Pro" pitchFamily="34" charset="0"/>
                </a:rPr>
                <a:t>Discernable and integrated </a:t>
              </a:r>
              <a:r>
                <a:rPr lang="en-GB" sz="1400" i="1" dirty="0" smtClean="0">
                  <a:latin typeface="Myriad Pro" pitchFamily="34" charset="0"/>
                </a:rPr>
                <a:t>outcome &amp; Goals</a:t>
              </a:r>
              <a:endParaRPr lang="en-GB" sz="1400" i="1" dirty="0">
                <a:latin typeface="Myriad Pro" pitchFamily="34" charset="0"/>
              </a:endParaRPr>
            </a:p>
          </p:txBody>
        </p:sp>
        <p:sp>
          <p:nvSpPr>
            <p:cNvPr id="10" name="Rectangle 9"/>
            <p:cNvSpPr/>
            <p:nvPr/>
          </p:nvSpPr>
          <p:spPr bwMode="auto">
            <a:xfrm>
              <a:off x="1269976" y="2328248"/>
              <a:ext cx="1357313" cy="93672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lumMod val="95000"/>
                      <a:lumOff val="5000"/>
                    </a:schemeClr>
                  </a:solidFill>
                  <a:latin typeface="Myriad Pro" pitchFamily="34" charset="0"/>
                  <a:cs typeface="Arial" charset="0"/>
                </a:rPr>
                <a:t>Player</a:t>
              </a:r>
            </a:p>
          </p:txBody>
        </p:sp>
        <p:sp>
          <p:nvSpPr>
            <p:cNvPr id="11" name="Rectangle 10"/>
            <p:cNvSpPr/>
            <p:nvPr/>
          </p:nvSpPr>
          <p:spPr bwMode="auto">
            <a:xfrm>
              <a:off x="6660000" y="2328248"/>
              <a:ext cx="1357313" cy="93672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lumMod val="95000"/>
                      <a:lumOff val="5000"/>
                    </a:schemeClr>
                  </a:solidFill>
                  <a:latin typeface="Myriad Pro" pitchFamily="34" charset="0"/>
                  <a:cs typeface="Arial" charset="0"/>
                </a:rPr>
                <a:t>Game</a:t>
              </a:r>
            </a:p>
          </p:txBody>
        </p:sp>
        <p:sp>
          <p:nvSpPr>
            <p:cNvPr id="12" name="TextBox 10"/>
            <p:cNvSpPr txBox="1">
              <a:spLocks noChangeArrowheads="1"/>
            </p:cNvSpPr>
            <p:nvPr/>
          </p:nvSpPr>
          <p:spPr bwMode="auto">
            <a:xfrm>
              <a:off x="2655863" y="2587603"/>
              <a:ext cx="3960813" cy="430887"/>
            </a:xfrm>
            <a:prstGeom prst="rect">
              <a:avLst/>
            </a:prstGeom>
            <a:noFill/>
            <a:ln w="9525">
              <a:noFill/>
              <a:miter lim="800000"/>
              <a:headEnd/>
              <a:tailEnd/>
            </a:ln>
          </p:spPr>
          <p:txBody>
            <a:bodyPr>
              <a:spAutoFit/>
            </a:bodyPr>
            <a:lstStyle/>
            <a:p>
              <a:pPr algn="ctr">
                <a:defRPr/>
              </a:pPr>
              <a:r>
                <a:rPr lang="en-GB" sz="2200" dirty="0">
                  <a:solidFill>
                    <a:schemeClr val="tx1">
                      <a:lumMod val="95000"/>
                      <a:lumOff val="5000"/>
                    </a:schemeClr>
                  </a:solidFill>
                  <a:effectLst>
                    <a:outerShdw blurRad="38100" dist="38100" dir="2700000" algn="tl">
                      <a:srgbClr val="C0C0C0"/>
                    </a:outerShdw>
                  </a:effectLst>
                  <a:latin typeface="Myriad Pro" pitchFamily="34" charset="0"/>
                </a:rPr>
                <a:t>Meaningful play</a:t>
              </a:r>
            </a:p>
          </p:txBody>
        </p:sp>
        <p:sp>
          <p:nvSpPr>
            <p:cNvPr id="13" name="TextBox 11"/>
            <p:cNvSpPr txBox="1">
              <a:spLocks noChangeArrowheads="1"/>
            </p:cNvSpPr>
            <p:nvPr/>
          </p:nvSpPr>
          <p:spPr bwMode="auto">
            <a:xfrm>
              <a:off x="2655863" y="3090447"/>
              <a:ext cx="3960813" cy="338554"/>
            </a:xfrm>
            <a:prstGeom prst="rect">
              <a:avLst/>
            </a:prstGeom>
            <a:noFill/>
            <a:ln w="9525">
              <a:noFill/>
              <a:miter lim="800000"/>
              <a:headEnd/>
              <a:tailEnd/>
            </a:ln>
          </p:spPr>
          <p:txBody>
            <a:bodyPr>
              <a:spAutoFit/>
            </a:bodyPr>
            <a:lstStyle/>
            <a:p>
              <a:pPr algn="ctr"/>
              <a:r>
                <a:rPr lang="en-GB" sz="1600" dirty="0">
                  <a:latin typeface="Myriad Pro" pitchFamily="34" charset="0"/>
                </a:rPr>
                <a:t>Feedback</a:t>
              </a:r>
            </a:p>
          </p:txBody>
        </p:sp>
      </p:grpSp>
      <p:pic>
        <p:nvPicPr>
          <p:cNvPr id="14" name="Picture 14" descr="rabinChallenge.png"/>
          <p:cNvPicPr>
            <a:picLocks noChangeAspect="1"/>
          </p:cNvPicPr>
          <p:nvPr/>
        </p:nvPicPr>
        <p:blipFill>
          <a:blip r:embed="rId3" cstate="print"/>
          <a:srcRect/>
          <a:stretch>
            <a:fillRect/>
          </a:stretch>
        </p:blipFill>
        <p:spPr bwMode="auto">
          <a:xfrm>
            <a:off x="1071538" y="4067196"/>
            <a:ext cx="3182855" cy="2147886"/>
          </a:xfrm>
          <a:prstGeom prst="rect">
            <a:avLst/>
          </a:prstGeom>
          <a:noFill/>
          <a:ln w="9525">
            <a:noFill/>
            <a:miter lim="800000"/>
            <a:headEnd/>
            <a:tailEnd/>
          </a:ln>
        </p:spPr>
      </p:pic>
      <p:sp>
        <p:nvSpPr>
          <p:cNvPr id="17" name="Content Placeholder 2"/>
          <p:cNvSpPr txBox="1">
            <a:spLocks/>
          </p:cNvSpPr>
          <p:nvPr/>
        </p:nvSpPr>
        <p:spPr>
          <a:xfrm>
            <a:off x="4572000" y="4000504"/>
            <a:ext cx="4429156" cy="2214578"/>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1200"/>
              </a:spcBef>
              <a:spcAft>
                <a:spcPts val="0"/>
              </a:spcAft>
              <a:buClr>
                <a:schemeClr val="accent2"/>
              </a:buClr>
              <a:buSzPct val="60000"/>
              <a:buFont typeface="Wingdings"/>
              <a:buChar char=""/>
              <a:tabLst/>
              <a:defRPr/>
            </a:pPr>
            <a:r>
              <a:rPr kumimoji="0" lang="en-GB" sz="2400" b="0" i="0" u="none" strike="noStrike" kern="1200" cap="none" spc="0" normalizeH="0" baseline="0" noProof="0" dirty="0" smtClean="0">
                <a:ln>
                  <a:noFill/>
                </a:ln>
                <a:solidFill>
                  <a:schemeClr val="tx1"/>
                </a:solidFill>
                <a:effectLst/>
                <a:uLnTx/>
                <a:uFillTx/>
                <a:latin typeface="Myriad Pro" pitchFamily="34" charset="0"/>
                <a:ea typeface="+mn-ea"/>
                <a:cs typeface="+mn-cs"/>
              </a:rPr>
              <a:t>Maintaining Challenge</a:t>
            </a:r>
            <a:br>
              <a:rPr kumimoji="0" lang="en-GB" sz="2400" b="0" i="0" u="none" strike="noStrike" kern="1200" cap="none" spc="0" normalizeH="0" baseline="0" noProof="0" dirty="0" smtClean="0">
                <a:ln>
                  <a:noFill/>
                </a:ln>
                <a:solidFill>
                  <a:schemeClr val="tx1"/>
                </a:solidFill>
                <a:effectLst/>
                <a:uLnTx/>
                <a:uFillTx/>
                <a:latin typeface="Myriad Pro" pitchFamily="34" charset="0"/>
                <a:ea typeface="+mn-ea"/>
                <a:cs typeface="+mn-cs"/>
              </a:rPr>
            </a:br>
            <a:r>
              <a:rPr kumimoji="0" lang="en-GB" sz="2400" b="0" i="0" u="none" strike="noStrike" kern="1200" cap="none" spc="0" normalizeH="0" baseline="0" noProof="0" dirty="0" smtClean="0">
                <a:ln>
                  <a:noFill/>
                </a:ln>
                <a:solidFill>
                  <a:schemeClr val="tx1"/>
                </a:solidFill>
                <a:effectLst/>
                <a:uLnTx/>
                <a:uFillTx/>
                <a:latin typeface="Myriad Pro" pitchFamily="34" charset="0"/>
                <a:ea typeface="+mn-ea"/>
                <a:cs typeface="+mn-cs"/>
              </a:rPr>
              <a:t>Appropriately</a:t>
            </a:r>
          </a:p>
          <a:p>
            <a:pPr marL="640080" marR="0" lvl="1" indent="-274320" algn="l" defTabSz="914400" rtl="0" eaLnBrk="1" fontAlgn="auto" latinLnBrk="0" hangingPunct="1">
              <a:lnSpc>
                <a:spcPct val="100000"/>
              </a:lnSpc>
              <a:spcBef>
                <a:spcPts val="1200"/>
              </a:spcBef>
              <a:spcAft>
                <a:spcPts val="0"/>
              </a:spcAft>
              <a:buClr>
                <a:schemeClr val="accent1"/>
              </a:buClr>
              <a:buSzPct val="70000"/>
              <a:buFont typeface="Wingdings 2"/>
              <a:buChar char=""/>
              <a:tabLst/>
              <a:defRPr/>
            </a:pPr>
            <a:r>
              <a:rPr kumimoji="0" lang="en-GB" sz="2200" b="0" i="0" u="none" strike="noStrike" kern="1200" cap="none" spc="0" normalizeH="0" baseline="0" noProof="0" dirty="0" smtClean="0">
                <a:ln>
                  <a:noFill/>
                </a:ln>
                <a:solidFill>
                  <a:schemeClr val="tx1"/>
                </a:solidFill>
                <a:effectLst/>
                <a:uLnTx/>
                <a:uFillTx/>
                <a:latin typeface="Myriad Pro" pitchFamily="34" charset="0"/>
                <a:ea typeface="+mn-ea"/>
                <a:cs typeface="+mn-cs"/>
              </a:rPr>
              <a:t>Match patient abilities.</a:t>
            </a:r>
          </a:p>
          <a:p>
            <a:pPr marL="640080" marR="0" lvl="1" indent="-274320" algn="l" defTabSz="914400" rtl="0" eaLnBrk="1" fontAlgn="auto" latinLnBrk="0" hangingPunct="1">
              <a:lnSpc>
                <a:spcPct val="100000"/>
              </a:lnSpc>
              <a:spcBef>
                <a:spcPts val="1200"/>
              </a:spcBef>
              <a:spcAft>
                <a:spcPts val="0"/>
              </a:spcAft>
              <a:buClr>
                <a:schemeClr val="accent1"/>
              </a:buClr>
              <a:buSzPct val="70000"/>
              <a:buFont typeface="Wingdings 2"/>
              <a:buChar char=""/>
              <a:tabLst/>
              <a:defRPr/>
            </a:pPr>
            <a:r>
              <a:rPr kumimoji="0" lang="en-GB" sz="2200" b="0" i="0" u="none" strike="noStrike" kern="1200" cap="none" spc="0" normalizeH="0" baseline="0" noProof="0" dirty="0" smtClean="0">
                <a:ln>
                  <a:noFill/>
                </a:ln>
                <a:solidFill>
                  <a:schemeClr val="tx1"/>
                </a:solidFill>
                <a:effectLst/>
                <a:uLnTx/>
                <a:uFillTx/>
                <a:latin typeface="Myriad Pro" pitchFamily="34" charset="0"/>
                <a:ea typeface="+mn-ea"/>
                <a:cs typeface="+mn-cs"/>
              </a:rPr>
              <a:t>How to maintain challenge?</a:t>
            </a:r>
          </a:p>
          <a:p>
            <a:pPr marL="320040" lvl="0" indent="-320040">
              <a:spcBef>
                <a:spcPts val="1200"/>
              </a:spcBef>
              <a:buClr>
                <a:schemeClr val="accent2"/>
              </a:buClr>
              <a:buSzPct val="60000"/>
              <a:buFont typeface="Wingdings"/>
              <a:buChar char=""/>
              <a:defRPr/>
            </a:pPr>
            <a:r>
              <a:rPr lang="en-GB" sz="2400" dirty="0" smtClean="0">
                <a:latin typeface="Myriad Pro" pitchFamily="34" charset="0"/>
              </a:rPr>
              <a:t>How to handle failure?</a:t>
            </a:r>
          </a:p>
        </p:txBody>
      </p:sp>
      <p:sp>
        <p:nvSpPr>
          <p:cNvPr id="18" name="TextBox 17"/>
          <p:cNvSpPr txBox="1"/>
          <p:nvPr/>
        </p:nvSpPr>
        <p:spPr>
          <a:xfrm>
            <a:off x="642910" y="6429396"/>
            <a:ext cx="6500858" cy="600164"/>
          </a:xfrm>
          <a:prstGeom prst="rect">
            <a:avLst/>
          </a:prstGeom>
          <a:noFill/>
        </p:spPr>
        <p:txBody>
          <a:bodyPr wrap="square" rtlCol="0">
            <a:spAutoFit/>
          </a:bodyPr>
          <a:lstStyle/>
          <a:p>
            <a:pPr marL="228600" indent="-228600">
              <a:buFont typeface="+mj-lt"/>
              <a:buAutoNum type="arabicPeriod"/>
            </a:pPr>
            <a:r>
              <a:rPr lang="en-GB" sz="1100" dirty="0" err="1" smtClean="0">
                <a:solidFill>
                  <a:srgbClr val="5A5A5A"/>
                </a:solidFill>
                <a:latin typeface="Myriad Pro" pitchFamily="34" charset="0"/>
              </a:rPr>
              <a:t>Csikszentmihalyi</a:t>
            </a:r>
            <a:r>
              <a:rPr lang="en-GB" sz="1100" dirty="0" smtClean="0">
                <a:solidFill>
                  <a:srgbClr val="5A5A5A"/>
                </a:solidFill>
                <a:latin typeface="Myriad Pro" pitchFamily="34" charset="0"/>
              </a:rPr>
              <a:t> (1988) </a:t>
            </a:r>
            <a:r>
              <a:rPr lang="en-GB" sz="1100" i="1" dirty="0" smtClean="0">
                <a:solidFill>
                  <a:srgbClr val="5A5A5A"/>
                </a:solidFill>
                <a:latin typeface="Myriad Pro" pitchFamily="34" charset="0"/>
              </a:rPr>
              <a:t>“Optimal Experience: Psychological Studies of Flow in Consciousness”</a:t>
            </a:r>
            <a:r>
              <a:rPr lang="en-GB" sz="1100" dirty="0" smtClean="0">
                <a:solidFill>
                  <a:srgbClr val="5A5A5A"/>
                </a:solidFill>
                <a:latin typeface="Myriad Pro" pitchFamily="34" charset="0"/>
              </a:rPr>
              <a:t>.</a:t>
            </a:r>
          </a:p>
          <a:p>
            <a:pPr marL="228600" indent="-228600">
              <a:buFont typeface="+mj-lt"/>
              <a:buAutoNum type="arabicPeriod"/>
            </a:pPr>
            <a:r>
              <a:rPr lang="en-GB" sz="1100" dirty="0" smtClean="0">
                <a:solidFill>
                  <a:srgbClr val="5A5A5A"/>
                </a:solidFill>
                <a:latin typeface="Myriad Pro" pitchFamily="34" charset="0"/>
              </a:rPr>
              <a:t>Rabin (2005) </a:t>
            </a:r>
            <a:r>
              <a:rPr lang="en-GB" sz="1100" i="1" dirty="0" smtClean="0">
                <a:solidFill>
                  <a:srgbClr val="5A5A5A"/>
                </a:solidFill>
                <a:latin typeface="Myriad Pro" pitchFamily="34" charset="0"/>
              </a:rPr>
              <a:t>“Introduction to Game Development”</a:t>
            </a:r>
            <a:r>
              <a:rPr lang="en-GB" sz="1100" dirty="0" smtClean="0">
                <a:solidFill>
                  <a:srgbClr val="5A5A5A"/>
                </a:solidFill>
                <a:latin typeface="Myriad Pro" pitchFamily="34" charset="0"/>
              </a:rPr>
              <a:t>.</a:t>
            </a:r>
            <a:endParaRPr lang="en-GB" sz="1100" i="1" dirty="0" smtClean="0">
              <a:solidFill>
                <a:srgbClr val="5A5A5A"/>
              </a:solidFill>
              <a:latin typeface="Myriad Pro" pitchFamily="34" charset="0"/>
            </a:endParaRPr>
          </a:p>
          <a:p>
            <a:pPr marL="228600" indent="-228600">
              <a:buFont typeface="+mj-lt"/>
              <a:buAutoNum type="arabicPeriod"/>
            </a:pPr>
            <a:endParaRPr lang="en-GB" sz="1100" i="1" dirty="0" smtClean="0">
              <a:solidFill>
                <a:srgbClr val="5A5A5A"/>
              </a:solidFill>
              <a:latin typeface="Myriad Pro" pitchFamily="34" charset="0"/>
            </a:endParaRPr>
          </a:p>
        </p:txBody>
      </p:sp>
      <p:sp>
        <p:nvSpPr>
          <p:cNvPr id="19" name="TextBox 18"/>
          <p:cNvSpPr txBox="1"/>
          <p:nvPr/>
        </p:nvSpPr>
        <p:spPr>
          <a:xfrm>
            <a:off x="4143372" y="3953208"/>
            <a:ext cx="357190" cy="261610"/>
          </a:xfrm>
          <a:prstGeom prst="rect">
            <a:avLst/>
          </a:prstGeom>
          <a:noFill/>
        </p:spPr>
        <p:txBody>
          <a:bodyPr wrap="square" rtlCol="0">
            <a:spAutoFit/>
          </a:bodyPr>
          <a:lstStyle/>
          <a:p>
            <a:pPr marL="228600" indent="-228600"/>
            <a:r>
              <a:rPr lang="en-GB" sz="1100" dirty="0" smtClean="0">
                <a:solidFill>
                  <a:schemeClr val="tx1">
                    <a:lumMod val="95000"/>
                    <a:lumOff val="5000"/>
                  </a:schemeClr>
                </a:solidFill>
                <a:latin typeface="Myriad Pro" pitchFamily="34" charset="0"/>
              </a:rPr>
              <a:t>1,2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2000"/>
                                        <p:tgtEl>
                                          <p:spTgt spid="1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2000"/>
                                        <p:tgtEl>
                                          <p:spTgt spid="17">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fade">
                                      <p:cBhvr>
                                        <p:cTn id="32" dur="20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fade">
                                      <p:cBhvr>
                                        <p:cTn id="37"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7" grpId="0" uiExpand="1" build="p"/>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3" cstate="print"/>
          <a:srcRect/>
          <a:stretch>
            <a:fillRect/>
          </a:stretch>
        </p:blipFill>
        <p:spPr bwMode="auto">
          <a:xfrm>
            <a:off x="6215074" y="1519238"/>
            <a:ext cx="2638425" cy="19812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Webcam Games</a:t>
            </a:r>
            <a:endParaRPr lang="en-GB" dirty="0"/>
          </a:p>
        </p:txBody>
      </p:sp>
      <p:sp>
        <p:nvSpPr>
          <p:cNvPr id="3" name="Content Placeholder 2"/>
          <p:cNvSpPr>
            <a:spLocks noGrp="1"/>
          </p:cNvSpPr>
          <p:nvPr>
            <p:ph sz="quarter" idx="1"/>
          </p:nvPr>
        </p:nvSpPr>
        <p:spPr>
          <a:xfrm>
            <a:off x="612648" y="1600200"/>
            <a:ext cx="5316674" cy="4472006"/>
          </a:xfrm>
        </p:spPr>
        <p:txBody>
          <a:bodyPr>
            <a:normAutofit fontScale="85000" lnSpcReduction="10000"/>
          </a:bodyPr>
          <a:lstStyle/>
          <a:p>
            <a:r>
              <a:rPr lang="en-GB" sz="2400" dirty="0" smtClean="0"/>
              <a:t>Low cost game system.</a:t>
            </a:r>
          </a:p>
          <a:p>
            <a:r>
              <a:rPr lang="en-GB" sz="2400" dirty="0" smtClean="0"/>
              <a:t>Contains multiple games which share a</a:t>
            </a:r>
            <a:br>
              <a:rPr lang="en-GB" sz="2400" dirty="0" smtClean="0"/>
            </a:br>
            <a:r>
              <a:rPr lang="en-GB" sz="2400" dirty="0" smtClean="0"/>
              <a:t>stored player profile.</a:t>
            </a:r>
          </a:p>
          <a:p>
            <a:r>
              <a:rPr lang="en-GB" sz="2400" dirty="0" smtClean="0"/>
              <a:t>Single and bimanual arm rehabilitation.</a:t>
            </a:r>
          </a:p>
          <a:p>
            <a:r>
              <a:rPr lang="en-GB" sz="2400" dirty="0" smtClean="0"/>
              <a:t>Tracks a coloured glove or mitt with any</a:t>
            </a:r>
            <a:br>
              <a:rPr lang="en-GB" sz="2400" dirty="0" smtClean="0"/>
            </a:br>
            <a:r>
              <a:rPr lang="en-GB" sz="2400" dirty="0" smtClean="0"/>
              <a:t>standard webcam - intuitive controls.</a:t>
            </a:r>
          </a:p>
          <a:p>
            <a:r>
              <a:rPr lang="en-GB" sz="2400" dirty="0" smtClean="0"/>
              <a:t>Play standing or seated.</a:t>
            </a:r>
          </a:p>
          <a:p>
            <a:r>
              <a:rPr lang="en-GB" sz="2400" dirty="0" smtClean="0"/>
              <a:t>Dynamic level of challenge.</a:t>
            </a:r>
          </a:p>
          <a:p>
            <a:r>
              <a:rPr lang="en-GB" sz="2400" dirty="0" smtClean="0"/>
              <a:t>Clear and consistent user interface.</a:t>
            </a:r>
          </a:p>
          <a:p>
            <a:r>
              <a:rPr lang="en-GB" sz="2400" dirty="0" smtClean="0"/>
              <a:t>No attaching of wires required.</a:t>
            </a:r>
          </a:p>
          <a:p>
            <a:r>
              <a:rPr lang="en-GB" sz="2400" dirty="0" smtClean="0"/>
              <a:t>Potential for home rehabilitation.</a:t>
            </a:r>
          </a:p>
          <a:p>
            <a:endParaRPr lang="en-GB" sz="2400" dirty="0" smtClean="0"/>
          </a:p>
          <a:p>
            <a:endParaRPr lang="en-GB" dirty="0"/>
          </a:p>
        </p:txBody>
      </p:sp>
      <p:pic>
        <p:nvPicPr>
          <p:cNvPr id="20" name="Picture 19" descr="IMG_4036.jpg"/>
          <p:cNvPicPr>
            <a:picLocks noChangeAspect="1"/>
          </p:cNvPicPr>
          <p:nvPr/>
        </p:nvPicPr>
        <p:blipFill>
          <a:blip r:embed="rId4" cstate="print"/>
          <a:stretch>
            <a:fillRect/>
          </a:stretch>
        </p:blipFill>
        <p:spPr>
          <a:xfrm>
            <a:off x="5857884" y="3786190"/>
            <a:ext cx="3000364" cy="22502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Webcam Games</a:t>
            </a:r>
            <a:endParaRPr lang="en-GB" dirty="0"/>
          </a:p>
        </p:txBody>
      </p:sp>
      <p:cxnSp>
        <p:nvCxnSpPr>
          <p:cNvPr id="4" name="Straight Arrow Connector 3"/>
          <p:cNvCxnSpPr/>
          <p:nvPr/>
        </p:nvCxnSpPr>
        <p:spPr>
          <a:xfrm>
            <a:off x="2408226" y="4703756"/>
            <a:ext cx="642938" cy="1588"/>
          </a:xfrm>
          <a:prstGeom prst="straightConnector1">
            <a:avLst/>
          </a:prstGeom>
          <a:ln cmpd="sng">
            <a:solidFill>
              <a:schemeClr val="accent2">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a:off x="4471976" y="4710106"/>
            <a:ext cx="642938" cy="1588"/>
          </a:xfrm>
          <a:prstGeom prst="straightConnector1">
            <a:avLst/>
          </a:prstGeom>
          <a:ln cmpd="sng">
            <a:solidFill>
              <a:schemeClr val="accent2">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6548426" y="4691056"/>
            <a:ext cx="642938" cy="1588"/>
          </a:xfrm>
          <a:prstGeom prst="straightConnector1">
            <a:avLst/>
          </a:prstGeom>
          <a:ln cmpd="sng">
            <a:solidFill>
              <a:schemeClr val="accent2">
                <a:lumMod val="75000"/>
              </a:schemeClr>
            </a:solidFill>
            <a:tailEnd type="arrow"/>
          </a:ln>
          <a:effectLst/>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noChangeArrowheads="1"/>
          </p:cNvPicPr>
          <p:nvPr/>
        </p:nvPicPr>
        <p:blipFill>
          <a:blip r:embed="rId3" cstate="print"/>
          <a:srcRect/>
          <a:stretch>
            <a:fillRect/>
          </a:stretch>
        </p:blipFill>
        <p:spPr bwMode="auto">
          <a:xfrm>
            <a:off x="2928926" y="2500306"/>
            <a:ext cx="1622425" cy="1217613"/>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7185014" y="2478081"/>
            <a:ext cx="1309687" cy="1217613"/>
          </a:xfrm>
          <a:prstGeom prst="rect">
            <a:avLst/>
          </a:prstGeom>
          <a:noFill/>
          <a:ln w="9525">
            <a:noFill/>
            <a:miter lim="800000"/>
            <a:headEnd/>
            <a:tailEnd/>
          </a:ln>
        </p:spPr>
      </p:pic>
      <p:grpSp>
        <p:nvGrpSpPr>
          <p:cNvPr id="3" name="Group 24"/>
          <p:cNvGrpSpPr>
            <a:grpSpLocks/>
          </p:cNvGrpSpPr>
          <p:nvPr/>
        </p:nvGrpSpPr>
        <p:grpSpPr bwMode="auto">
          <a:xfrm>
            <a:off x="754051" y="2279644"/>
            <a:ext cx="1974850" cy="1635125"/>
            <a:chOff x="392" y="1589"/>
            <a:chExt cx="1244" cy="1030"/>
          </a:xfrm>
        </p:grpSpPr>
        <p:pic>
          <p:nvPicPr>
            <p:cNvPr id="10"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29" y="1598"/>
              <a:ext cx="1170" cy="950"/>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11" name="Picture 11" descr="stickman.png"/>
            <p:cNvPicPr>
              <a:picLocks noChangeAspect="1"/>
            </p:cNvPicPr>
            <p:nvPr/>
          </p:nvPicPr>
          <p:blipFill>
            <a:blip r:embed="rId6" cstate="print"/>
            <a:srcRect/>
            <a:stretch>
              <a:fillRect/>
            </a:stretch>
          </p:blipFill>
          <p:spPr bwMode="auto">
            <a:xfrm>
              <a:off x="648" y="1707"/>
              <a:ext cx="724" cy="842"/>
            </a:xfrm>
            <a:prstGeom prst="rect">
              <a:avLst/>
            </a:prstGeom>
            <a:noFill/>
            <a:ln w="9525">
              <a:noFill/>
              <a:miter lim="800000"/>
              <a:headEnd/>
              <a:tailEnd/>
            </a:ln>
          </p:spPr>
        </p:pic>
      </p:grpSp>
      <p:sp>
        <p:nvSpPr>
          <p:cNvPr id="12" name="TextBox 11"/>
          <p:cNvSpPr txBox="1"/>
          <p:nvPr/>
        </p:nvSpPr>
        <p:spPr>
          <a:xfrm>
            <a:off x="982143" y="4086059"/>
            <a:ext cx="1440000"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GB" dirty="0">
                <a:solidFill>
                  <a:schemeClr val="tx1"/>
                </a:solidFill>
                <a:latin typeface="Myriad Pro" pitchFamily="34" charset="0"/>
                <a:cs typeface="Arial" pitchFamily="34" charset="0"/>
              </a:rPr>
              <a:t>Player Movement Wearing Gloves</a:t>
            </a:r>
          </a:p>
        </p:txBody>
      </p:sp>
      <p:sp>
        <p:nvSpPr>
          <p:cNvPr id="13" name="TextBox 12"/>
          <p:cNvSpPr txBox="1"/>
          <p:nvPr/>
        </p:nvSpPr>
        <p:spPr>
          <a:xfrm>
            <a:off x="3044151" y="4086059"/>
            <a:ext cx="1440000"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GB" dirty="0">
                <a:solidFill>
                  <a:schemeClr val="tx1"/>
                </a:solidFill>
                <a:latin typeface="Myriad Pro" pitchFamily="34" charset="0"/>
                <a:cs typeface="Arial" pitchFamily="34" charset="0"/>
              </a:rPr>
              <a:t>Image Captured by USB Webcam</a:t>
            </a:r>
          </a:p>
        </p:txBody>
      </p:sp>
      <p:sp>
        <p:nvSpPr>
          <p:cNvPr id="14" name="Rectangle 13"/>
          <p:cNvSpPr/>
          <p:nvPr/>
        </p:nvSpPr>
        <p:spPr>
          <a:xfrm>
            <a:off x="5127423" y="3972490"/>
            <a:ext cx="1440000" cy="1440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GB" dirty="0">
                <a:solidFill>
                  <a:schemeClr val="tx1"/>
                </a:solidFill>
                <a:latin typeface="Myriad Pro" pitchFamily="34" charset="0"/>
              </a:rPr>
              <a:t>Image Processed – Pixels identified for each </a:t>
            </a:r>
            <a:r>
              <a:rPr lang="en-GB" dirty="0" smtClean="0">
                <a:solidFill>
                  <a:schemeClr val="tx1"/>
                </a:solidFill>
                <a:latin typeface="Myriad Pro" pitchFamily="34" charset="0"/>
              </a:rPr>
              <a:t>glove</a:t>
            </a:r>
            <a:endParaRPr lang="en-GB" dirty="0">
              <a:solidFill>
                <a:schemeClr val="tx1"/>
              </a:solidFill>
              <a:latin typeface="Myriad Pro" pitchFamily="34" charset="0"/>
            </a:endParaRPr>
          </a:p>
        </p:txBody>
      </p:sp>
      <p:sp>
        <p:nvSpPr>
          <p:cNvPr id="15" name="TextBox 14"/>
          <p:cNvSpPr txBox="1"/>
          <p:nvPr/>
        </p:nvSpPr>
        <p:spPr>
          <a:xfrm>
            <a:off x="7192051" y="4220182"/>
            <a:ext cx="14400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r>
              <a:rPr lang="en-GB" dirty="0" smtClean="0">
                <a:solidFill>
                  <a:schemeClr val="tx1"/>
                </a:solidFill>
                <a:latin typeface="Myriad Pro" pitchFamily="34" charset="0"/>
                <a:cs typeface="Arial" pitchFamily="34" charset="0"/>
              </a:rPr>
              <a:t>Output </a:t>
            </a:r>
            <a:r>
              <a:rPr lang="en-GB" dirty="0">
                <a:solidFill>
                  <a:schemeClr val="tx1"/>
                </a:solidFill>
                <a:latin typeface="Myriad Pro" pitchFamily="34" charset="0"/>
                <a:cs typeface="Arial" pitchFamily="34" charset="0"/>
              </a:rPr>
              <a:t>to Monitor / Projector</a:t>
            </a:r>
          </a:p>
        </p:txBody>
      </p:sp>
      <p:pic>
        <p:nvPicPr>
          <p:cNvPr id="16" name="Picture 32"/>
          <p:cNvPicPr>
            <a:picLocks noChangeAspect="1" noChangeArrowheads="1"/>
          </p:cNvPicPr>
          <p:nvPr/>
        </p:nvPicPr>
        <p:blipFill>
          <a:blip r:embed="rId7" cstate="print">
            <a:grayscl/>
          </a:blip>
          <a:srcRect/>
          <a:stretch>
            <a:fillRect/>
          </a:stretch>
        </p:blipFill>
        <p:spPr bwMode="auto">
          <a:xfrm>
            <a:off x="4917275" y="2399631"/>
            <a:ext cx="1831964" cy="1441439"/>
          </a:xfrm>
          <a:prstGeom prst="rect">
            <a:avLst/>
          </a:prstGeom>
          <a:noFill/>
          <a:ln w="9525">
            <a:noFill/>
            <a:miter lim="800000"/>
            <a:headEnd/>
            <a:tailEnd/>
          </a:ln>
          <a:effectLst/>
        </p:spPr>
      </p:pic>
      <p:sp>
        <p:nvSpPr>
          <p:cNvPr id="17" name="Rectangle 33"/>
          <p:cNvSpPr>
            <a:spLocks noChangeArrowheads="1"/>
          </p:cNvSpPr>
          <p:nvPr/>
        </p:nvSpPr>
        <p:spPr bwMode="auto">
          <a:xfrm>
            <a:off x="5012944" y="3471201"/>
            <a:ext cx="190083" cy="226109"/>
          </a:xfrm>
          <a:prstGeom prst="rect">
            <a:avLst/>
          </a:prstGeom>
          <a:solidFill>
            <a:srgbClr val="FF3300">
              <a:alpha val="39999"/>
            </a:srgbClr>
          </a:solidFill>
          <a:ln w="28575">
            <a:solidFill>
              <a:srgbClr val="FF0000"/>
            </a:solidFill>
            <a:prstDash val="sysDot"/>
            <a:miter lim="800000"/>
            <a:headEnd/>
            <a:tailEnd/>
          </a:ln>
          <a:effectLst/>
        </p:spPr>
        <p:txBody>
          <a:bodyPr wrap="none" anchor="ctr"/>
          <a:lstStyle/>
          <a:p>
            <a:pPr algn="ctr"/>
            <a:r>
              <a:rPr lang="en-GB" sz="1400" b="1" dirty="0" smtClean="0"/>
              <a:t>R</a:t>
            </a:r>
            <a:endParaRPr lang="en-GB" sz="1400" b="1" dirty="0"/>
          </a:p>
        </p:txBody>
      </p:sp>
      <p:sp>
        <p:nvSpPr>
          <p:cNvPr id="18" name="Rectangle 34"/>
          <p:cNvSpPr>
            <a:spLocks noChangeArrowheads="1"/>
          </p:cNvSpPr>
          <p:nvPr/>
        </p:nvSpPr>
        <p:spPr bwMode="auto">
          <a:xfrm>
            <a:off x="6441704" y="2530712"/>
            <a:ext cx="190083" cy="226109"/>
          </a:xfrm>
          <a:prstGeom prst="rect">
            <a:avLst/>
          </a:prstGeom>
          <a:solidFill>
            <a:srgbClr val="00CC00">
              <a:alpha val="39999"/>
            </a:srgbClr>
          </a:solidFill>
          <a:ln w="28575">
            <a:solidFill>
              <a:schemeClr val="tx1"/>
            </a:solidFill>
            <a:prstDash val="sysDot"/>
            <a:miter lim="800000"/>
            <a:headEnd/>
            <a:tailEnd/>
          </a:ln>
          <a:effectLst/>
        </p:spPr>
        <p:txBody>
          <a:bodyPr wrap="none" anchor="ctr"/>
          <a:lstStyle/>
          <a:p>
            <a:pPr algn="ctr"/>
            <a:r>
              <a:rPr lang="en-GB" sz="1400" b="1" dirty="0" smtClean="0"/>
              <a:t>L</a:t>
            </a:r>
            <a:endParaRPr lang="en-GB"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Segoe UI" pitchFamily="34" charset="0"/>
                <a:ea typeface="Segoe UI" pitchFamily="34" charset="0"/>
                <a:cs typeface="Segoe UI" pitchFamily="34" charset="0"/>
              </a:rPr>
              <a:t>Webcam Games Video</a:t>
            </a:r>
          </a:p>
          <a:p>
            <a:pPr algn="ctr"/>
            <a:r>
              <a:rPr lang="en-GB" dirty="0" smtClean="0">
                <a:latin typeface="Segoe UI" pitchFamily="34" charset="0"/>
                <a:ea typeface="Segoe UI" pitchFamily="34" charset="0"/>
                <a:cs typeface="Segoe UI" pitchFamily="34" charset="0"/>
              </a:rPr>
              <a:t>View at: </a:t>
            </a:r>
            <a:r>
              <a:rPr lang="en-GB" dirty="0" smtClean="0">
                <a:latin typeface="Segoe UI" pitchFamily="34" charset="0"/>
                <a:ea typeface="Segoe UI" pitchFamily="34" charset="0"/>
                <a:cs typeface="Segoe UI" pitchFamily="34" charset="0"/>
                <a:hlinkClick r:id="rId3"/>
              </a:rPr>
              <a:t>http://www.youtube.com/watch?v=1_QH1a0AziA</a:t>
            </a:r>
            <a:endParaRPr lang="en-GB"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lstStyle/>
          <a:p>
            <a:r>
              <a:rPr lang="en-GB" dirty="0" smtClean="0"/>
              <a:t>Evaluation of Webcam Games</a:t>
            </a:r>
            <a:endParaRPr lang="en-GB" dirty="0"/>
          </a:p>
        </p:txBody>
      </p:sp>
      <p:sp>
        <p:nvSpPr>
          <p:cNvPr id="3" name="Content Placeholder 2"/>
          <p:cNvSpPr>
            <a:spLocks noGrp="1"/>
          </p:cNvSpPr>
          <p:nvPr>
            <p:ph sz="quarter" idx="1"/>
          </p:nvPr>
        </p:nvSpPr>
        <p:spPr>
          <a:xfrm>
            <a:off x="612648" y="1600200"/>
            <a:ext cx="8153400" cy="4543444"/>
          </a:xfrm>
        </p:spPr>
        <p:txBody>
          <a:bodyPr>
            <a:normAutofit/>
          </a:bodyPr>
          <a:lstStyle/>
          <a:p>
            <a:r>
              <a:rPr lang="en-GB" sz="2400" dirty="0" smtClean="0"/>
              <a:t>Initial phase – Evaluation with able-bodied users.</a:t>
            </a:r>
          </a:p>
          <a:p>
            <a:r>
              <a:rPr lang="en-GB" sz="2400" dirty="0" smtClean="0"/>
              <a:t>Phase 2 – Single play evaluation with stroke users:</a:t>
            </a:r>
          </a:p>
          <a:p>
            <a:pPr lvl="1"/>
            <a:r>
              <a:rPr lang="en-GB" sz="2000" dirty="0" smtClean="0"/>
              <a:t>Three participants recruited with varying degrees of movement.</a:t>
            </a:r>
          </a:p>
          <a:p>
            <a:pPr lvl="1"/>
            <a:r>
              <a:rPr lang="en-GB" sz="2000" dirty="0" smtClean="0"/>
              <a:t>Played each game a number of times and filled out questionnaire on usability (including playability).</a:t>
            </a:r>
          </a:p>
          <a:p>
            <a:pPr lvl="1"/>
            <a:r>
              <a:rPr lang="en-GB" sz="2000" dirty="0" smtClean="0"/>
              <a:t>All participants were able to play well, displayed enthusiasm and enjoyed the games.</a:t>
            </a:r>
          </a:p>
          <a:p>
            <a:pPr lvl="2"/>
            <a:r>
              <a:rPr lang="en-GB" sz="1500" dirty="0" smtClean="0"/>
              <a:t>Some expressed interest in obtaining the games for home use.</a:t>
            </a:r>
            <a:endParaRPr lang="en-GB" sz="1800" dirty="0" smtClean="0"/>
          </a:p>
          <a:p>
            <a:r>
              <a:rPr lang="en-GB" sz="2400" dirty="0" smtClean="0"/>
              <a:t>Phase 3 – Three week single user case studies.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Augmented Reality Games</a:t>
            </a:r>
            <a:endParaRPr lang="en-GB" dirty="0"/>
          </a:p>
        </p:txBody>
      </p:sp>
      <p:sp>
        <p:nvSpPr>
          <p:cNvPr id="5" name="Content Placeholder 4"/>
          <p:cNvSpPr>
            <a:spLocks noGrp="1"/>
          </p:cNvSpPr>
          <p:nvPr>
            <p:ph sz="quarter" idx="1"/>
          </p:nvPr>
        </p:nvSpPr>
        <p:spPr>
          <a:xfrm>
            <a:off x="612648" y="1600200"/>
            <a:ext cx="4816608" cy="4972072"/>
          </a:xfrm>
        </p:spPr>
        <p:txBody>
          <a:bodyPr>
            <a:noAutofit/>
          </a:bodyPr>
          <a:lstStyle/>
          <a:p>
            <a:r>
              <a:rPr lang="en-GB" sz="2000" dirty="0" smtClean="0"/>
              <a:t>Marker-Based AR.</a:t>
            </a:r>
          </a:p>
          <a:p>
            <a:pPr lvl="1"/>
            <a:r>
              <a:rPr lang="en-GB" sz="1800" dirty="0" smtClean="0"/>
              <a:t>Markers tracked via image from</a:t>
            </a:r>
            <a:br>
              <a:rPr lang="en-GB" sz="1800" dirty="0" smtClean="0"/>
            </a:br>
            <a:r>
              <a:rPr lang="en-GB" sz="1800" dirty="0" smtClean="0"/>
              <a:t>standard webcam.</a:t>
            </a:r>
          </a:p>
          <a:p>
            <a:pPr lvl="1"/>
            <a:r>
              <a:rPr lang="en-GB" sz="1800" dirty="0" smtClean="0"/>
              <a:t>Real-world image augmented with</a:t>
            </a:r>
            <a:br>
              <a:rPr lang="en-GB" sz="1800" dirty="0" smtClean="0"/>
            </a:br>
            <a:r>
              <a:rPr lang="en-GB" sz="1800" dirty="0" smtClean="0"/>
              <a:t>virtual elements.</a:t>
            </a:r>
          </a:p>
          <a:p>
            <a:pPr>
              <a:buNone/>
            </a:pPr>
            <a:endParaRPr lang="en-GB" sz="700" dirty="0" smtClean="0"/>
          </a:p>
          <a:p>
            <a:r>
              <a:rPr lang="en-GB" sz="2000" dirty="0" smtClean="0"/>
              <a:t>Allows use of physical objects of</a:t>
            </a:r>
            <a:br>
              <a:rPr lang="en-GB" sz="2000" dirty="0" smtClean="0"/>
            </a:br>
            <a:r>
              <a:rPr lang="en-GB" sz="2000" dirty="0" smtClean="0"/>
              <a:t>varying size, shape and weight.</a:t>
            </a:r>
          </a:p>
          <a:p>
            <a:r>
              <a:rPr lang="en-GB" sz="2000" dirty="0" smtClean="0"/>
              <a:t>Rehabilitate high quality motor skills which are more transferable to activities of daily living?</a:t>
            </a:r>
          </a:p>
        </p:txBody>
      </p:sp>
      <p:pic>
        <p:nvPicPr>
          <p:cNvPr id="8" name="Picture 3" descr="IMG_3516"/>
          <p:cNvPicPr>
            <a:picLocks noChangeAspect="1" noChangeArrowheads="1"/>
          </p:cNvPicPr>
          <p:nvPr/>
        </p:nvPicPr>
        <p:blipFill>
          <a:blip r:embed="rId3" cstate="print"/>
          <a:srcRect/>
          <a:stretch>
            <a:fillRect/>
          </a:stretch>
        </p:blipFill>
        <p:spPr bwMode="auto">
          <a:xfrm>
            <a:off x="6572264" y="1643050"/>
            <a:ext cx="2214564" cy="2035290"/>
          </a:xfrm>
          <a:prstGeom prst="rect">
            <a:avLst/>
          </a:prstGeom>
          <a:ln>
            <a:noFill/>
          </a:ln>
          <a:effectLst>
            <a:outerShdw blurRad="292100" dist="139700" dir="2700000" algn="tl" rotWithShape="0">
              <a:srgbClr val="333333">
                <a:alpha val="65000"/>
              </a:srgbClr>
            </a:outerShdw>
          </a:effectLst>
        </p:spPr>
      </p:pic>
      <p:pic>
        <p:nvPicPr>
          <p:cNvPr id="9" name="Picture 2" descr="capture_11112009_163648"/>
          <p:cNvPicPr>
            <a:picLocks noChangeAspect="1" noChangeArrowheads="1"/>
          </p:cNvPicPr>
          <p:nvPr/>
        </p:nvPicPr>
        <p:blipFill>
          <a:blip r:embed="rId4" cstate="print"/>
          <a:srcRect/>
          <a:stretch>
            <a:fillRect/>
          </a:stretch>
        </p:blipFill>
        <p:spPr bwMode="auto">
          <a:xfrm>
            <a:off x="6000760" y="3786190"/>
            <a:ext cx="2819403" cy="21791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525A7D"/>
      </a:hlink>
      <a:folHlink>
        <a:srgbClr val="525A7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1275</TotalTime>
  <Words>522</Words>
  <Application>Microsoft Office PowerPoint</Application>
  <PresentationFormat>On-screen Show (4:3)</PresentationFormat>
  <Paragraphs>111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Tw Cen MT</vt:lpstr>
      <vt:lpstr>Segoe UI</vt:lpstr>
      <vt:lpstr>Wingdings</vt:lpstr>
      <vt:lpstr>Wingdings 2</vt:lpstr>
      <vt:lpstr>Myriad Pro</vt:lpstr>
      <vt:lpstr>Calibri</vt:lpstr>
      <vt:lpstr>Median</vt:lpstr>
      <vt:lpstr>Games For Upper-limb Stroke Rehabilitation  James Burke Michael McNeill  Philip Morrow Darryl Charles  School of Computing and Information Engineering  Suzanne McDonough Jacqui Crosbie School of Life and Health Sciences</vt:lpstr>
      <vt:lpstr>Research Overview</vt:lpstr>
      <vt:lpstr>Game Design for Stroke Rehab</vt:lpstr>
      <vt:lpstr>Game Design Principles</vt:lpstr>
      <vt:lpstr>Webcam Games</vt:lpstr>
      <vt:lpstr>Webcam Games</vt:lpstr>
      <vt:lpstr>Slide 7</vt:lpstr>
      <vt:lpstr>Evaluation of Webcam Games</vt:lpstr>
      <vt:lpstr>Augmented Reality Games</vt:lpstr>
      <vt:lpstr>Slide 10</vt:lpstr>
      <vt:lpstr>Final Remarks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for Upper-Limb stroke Rehabilitation  James Burke  Supervisors: Philip Morrow Michael McNeill Suzanne McDonough</dc:title>
  <dc:creator>Burkey</dc:creator>
  <cp:lastModifiedBy>Burkey</cp:lastModifiedBy>
  <cp:revision>239</cp:revision>
  <dcterms:created xsi:type="dcterms:W3CDTF">2010-02-16T11:44:32Z</dcterms:created>
  <dcterms:modified xsi:type="dcterms:W3CDTF">2010-04-08T14:25:53Z</dcterms:modified>
</cp:coreProperties>
</file>