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6" r:id="rId3"/>
    <p:sldId id="299" r:id="rId4"/>
    <p:sldId id="259" r:id="rId5"/>
    <p:sldId id="277" r:id="rId6"/>
    <p:sldId id="258" r:id="rId7"/>
    <p:sldId id="264" r:id="rId8"/>
    <p:sldId id="261" r:id="rId9"/>
    <p:sldId id="262" r:id="rId10"/>
    <p:sldId id="287" r:id="rId11"/>
    <p:sldId id="260" r:id="rId12"/>
    <p:sldId id="272" r:id="rId13"/>
    <p:sldId id="300" r:id="rId14"/>
    <p:sldId id="265" r:id="rId15"/>
    <p:sldId id="288" r:id="rId16"/>
    <p:sldId id="289" r:id="rId17"/>
    <p:sldId id="290" r:id="rId18"/>
    <p:sldId id="291" r:id="rId19"/>
    <p:sldId id="301" r:id="rId20"/>
    <p:sldId id="267" r:id="rId21"/>
    <p:sldId id="275" r:id="rId22"/>
    <p:sldId id="274" r:id="rId23"/>
    <p:sldId id="279" r:id="rId24"/>
    <p:sldId id="294" r:id="rId25"/>
    <p:sldId id="303" r:id="rId26"/>
    <p:sldId id="304" r:id="rId27"/>
    <p:sldId id="302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9933"/>
    <a:srgbClr val="008000"/>
    <a:srgbClr val="FF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37" autoAdjust="0"/>
  </p:normalViewPr>
  <p:slideViewPr>
    <p:cSldViewPr>
      <p:cViewPr>
        <p:scale>
          <a:sx n="80" d="100"/>
          <a:sy n="80" d="100"/>
        </p:scale>
        <p:origin x="-1638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014"/>
    </p:cViewPr>
  </p:sorterViewPr>
  <p:notesViewPr>
    <p:cSldViewPr>
      <p:cViewPr>
        <p:scale>
          <a:sx n="80" d="100"/>
          <a:sy n="80" d="100"/>
        </p:scale>
        <p:origin x="-2232" y="147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8D832-E610-415F-9608-CF2F418E625B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1604F-B6F3-4B3B-8607-DDB8957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77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707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06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38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When</a:t>
            </a:r>
            <a:r>
              <a:rPr lang="en-GB" baseline="0" dirty="0" smtClean="0"/>
              <a:t> was Britney Spears born?</a:t>
            </a:r>
          </a:p>
          <a:p>
            <a:endParaRPr lang="en-GB" baseline="0" dirty="0" smtClean="0"/>
          </a:p>
          <a:p>
            <a:r>
              <a:rPr lang="en-GB" baseline="0" dirty="0" err="1" smtClean="0"/>
              <a:t>Evi</a:t>
            </a:r>
            <a:r>
              <a:rPr lang="en-GB" baseline="0" dirty="0" smtClean="0"/>
              <a:t> – Britney Spears was born on Wednesday December 2</a:t>
            </a:r>
            <a:r>
              <a:rPr lang="en-GB" baseline="30000" dirty="0" smtClean="0"/>
              <a:t>nd</a:t>
            </a:r>
            <a:r>
              <a:rPr lang="en-GB" baseline="0" dirty="0" smtClean="0"/>
              <a:t> 1981</a:t>
            </a:r>
          </a:p>
          <a:p>
            <a:r>
              <a:rPr lang="en-GB" baseline="0" dirty="0" err="1" smtClean="0"/>
              <a:t>Speaktoit</a:t>
            </a:r>
            <a:r>
              <a:rPr lang="en-GB" baseline="0" dirty="0" smtClean="0"/>
              <a:t> Assistant – Let’s check Google: Written Best guess for Britney Spears – Date of Birth is December 2, 1981</a:t>
            </a:r>
          </a:p>
          <a:p>
            <a:r>
              <a:rPr lang="en-GB" baseline="0" dirty="0" smtClean="0"/>
              <a:t>If ‘porn’ recognised, ‘Hey – let’s keep this professional’</a:t>
            </a:r>
          </a:p>
          <a:p>
            <a:r>
              <a:rPr lang="en-GB" baseline="0" dirty="0" err="1" smtClean="0"/>
              <a:t>Dwin</a:t>
            </a:r>
            <a:r>
              <a:rPr lang="en-GB" baseline="0" dirty="0" smtClean="0"/>
              <a:t> – recognised ‘porn’ </a:t>
            </a:r>
            <a:r>
              <a:rPr lang="en-GB" baseline="0" dirty="0" err="1" smtClean="0"/>
              <a:t>searhes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Wiolfram</a:t>
            </a:r>
            <a:r>
              <a:rPr lang="en-GB" baseline="0" dirty="0" smtClean="0"/>
              <a:t> Alpha, </a:t>
            </a:r>
            <a:r>
              <a:rPr lang="en-GB" baseline="0" dirty="0" err="1" smtClean="0"/>
              <a:t>returnd</a:t>
            </a:r>
            <a:r>
              <a:rPr lang="en-GB" baseline="0" dirty="0" smtClean="0"/>
              <a:t> table:  full name: Britney Spears / date of birth: … / place of birth: ***</a:t>
            </a:r>
          </a:p>
          <a:p>
            <a:r>
              <a:rPr lang="en-GB" baseline="0" dirty="0" err="1" smtClean="0"/>
              <a:t>Vlingo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returnd</a:t>
            </a:r>
            <a:r>
              <a:rPr lang="en-GB" baseline="0" dirty="0" smtClean="0"/>
              <a:t> list of </a:t>
            </a:r>
            <a:r>
              <a:rPr lang="en-GB" baseline="0" dirty="0" err="1" smtClean="0"/>
              <a:t>urls</a:t>
            </a:r>
            <a:endParaRPr lang="en-GB" baseline="0" dirty="0" smtClean="0"/>
          </a:p>
          <a:p>
            <a:r>
              <a:rPr lang="en-GB" baseline="0" dirty="0" smtClean="0"/>
              <a:t>Jeannie – </a:t>
            </a:r>
            <a:r>
              <a:rPr lang="en-GB" baseline="0" dirty="0" err="1" smtClean="0"/>
              <a:t>recog</a:t>
            </a:r>
            <a:r>
              <a:rPr lang="en-GB" baseline="0" dirty="0" smtClean="0"/>
              <a:t> ‘porn’  searches True Knowledge  returns </a:t>
            </a:r>
            <a:r>
              <a:rPr lang="en-GB" baseline="0" dirty="0" err="1" smtClean="0"/>
              <a:t>sp</a:t>
            </a:r>
            <a:r>
              <a:rPr lang="en-GB" baseline="0" dirty="0" smtClean="0"/>
              <a:t>[</a:t>
            </a:r>
            <a:r>
              <a:rPr lang="en-GB" baseline="0" dirty="0" err="1" smtClean="0"/>
              <a:t>eech</a:t>
            </a:r>
            <a:r>
              <a:rPr lang="en-GB" baseline="0" dirty="0" smtClean="0"/>
              <a:t> December 2</a:t>
            </a:r>
            <a:r>
              <a:rPr lang="en-GB" baseline="30000" dirty="0" smtClean="0"/>
              <a:t>nd</a:t>
            </a:r>
            <a:r>
              <a:rPr lang="en-GB" baseline="0" dirty="0" smtClean="0"/>
              <a:t> 1981 and December 1981</a:t>
            </a:r>
          </a:p>
          <a:p>
            <a:r>
              <a:rPr lang="en-GB" baseline="0" dirty="0" smtClean="0"/>
              <a:t>Iris – you asked when was BS porn - recently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374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881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2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1604F-B6F3-4B3B-8607-DDB8957E0AAA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1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5444" y="6308725"/>
            <a:ext cx="9108556" cy="914400"/>
          </a:xfrm>
        </p:spPr>
        <p:txBody>
          <a:bodyPr>
            <a:noAutofit/>
          </a:bodyPr>
          <a:lstStyle>
            <a:lvl1pPr marL="109728" indent="0">
              <a:buFontTx/>
              <a:buNone/>
              <a:defRPr sz="1600" baseline="0"/>
            </a:lvl1pPr>
          </a:lstStyle>
          <a:p>
            <a:endParaRPr lang="en-GB" b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87EB15-B3E6-4DA7-B5E7-C5CFD93C4102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9C4527-90D7-437E-8717-85A8F7D8075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Personal Assistants on Smartphones – Re-Inventing the Wheel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>
                <a:solidFill>
                  <a:schemeClr val="tx1"/>
                </a:solidFill>
              </a:rPr>
              <a:t>Michael </a:t>
            </a:r>
            <a:r>
              <a:rPr lang="en-GB" i="1" dirty="0" smtClean="0">
                <a:solidFill>
                  <a:schemeClr val="tx1"/>
                </a:solidFill>
              </a:rPr>
              <a:t>McTear</a:t>
            </a:r>
          </a:p>
          <a:p>
            <a:r>
              <a:rPr lang="en-GB" i="1" dirty="0" smtClean="0">
                <a:solidFill>
                  <a:schemeClr val="tx1"/>
                </a:solidFill>
              </a:rPr>
              <a:t>Computer Science Research Institute</a:t>
            </a:r>
          </a:p>
          <a:p>
            <a:r>
              <a:rPr lang="en-GB" i="1" dirty="0" smtClean="0">
                <a:solidFill>
                  <a:schemeClr val="tx1"/>
                </a:solidFill>
              </a:rPr>
              <a:t>University </a:t>
            </a:r>
            <a:r>
              <a:rPr lang="en-GB" i="1" dirty="0">
                <a:solidFill>
                  <a:schemeClr val="tx1"/>
                </a:solidFill>
              </a:rPr>
              <a:t>of Ulster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-2047" y="6334780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International Workshop on “Waiting for Artificial Intelligence...: Desperately seeking The </a:t>
            </a:r>
            <a:r>
              <a:rPr lang="en-GB" sz="1400" b="1" dirty="0" err="1"/>
              <a:t>Loebner</a:t>
            </a:r>
            <a:r>
              <a:rPr lang="en-GB" sz="1400" b="1" dirty="0"/>
              <a:t> Prize'‘, 15th September, 2013, University of Ulster Magee Campus, </a:t>
            </a:r>
            <a:r>
              <a:rPr lang="en-GB" sz="1400" b="1" dirty="0" err="1"/>
              <a:t>Legenderry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162361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</a:t>
            </a:r>
            <a:r>
              <a:rPr lang="en-GB" dirty="0" smtClean="0"/>
              <a:t>omputer-generated </a:t>
            </a:r>
            <a:r>
              <a:rPr lang="en-GB" dirty="0"/>
              <a:t>animated characters that combine facial expression, body stance, hand gestures, and speech to provide an enriched channel of </a:t>
            </a:r>
            <a:r>
              <a:rPr lang="en-GB" dirty="0" smtClean="0"/>
              <a:t>communication</a:t>
            </a:r>
          </a:p>
          <a:p>
            <a:r>
              <a:rPr lang="en-GB" dirty="0" smtClean="0"/>
              <a:t>Used </a:t>
            </a:r>
            <a:r>
              <a:rPr lang="en-GB" dirty="0"/>
              <a:t>in applications such as interactive language learning, virtual training environments, virtual reality game shows, and interactive fiction and storytelling systems. </a:t>
            </a:r>
            <a:endParaRPr lang="en-GB" dirty="0" smtClean="0"/>
          </a:p>
          <a:p>
            <a:r>
              <a:rPr lang="en-GB" dirty="0" smtClean="0"/>
              <a:t>Increasingly used </a:t>
            </a:r>
            <a:r>
              <a:rPr lang="en-GB" dirty="0"/>
              <a:t>in </a:t>
            </a:r>
            <a:r>
              <a:rPr lang="en-GB" dirty="0" err="1"/>
              <a:t>eCommerce</a:t>
            </a:r>
            <a:r>
              <a:rPr lang="en-GB" dirty="0"/>
              <a:t> and </a:t>
            </a:r>
            <a:r>
              <a:rPr lang="en-GB" dirty="0" err="1"/>
              <a:t>eBanking</a:t>
            </a:r>
            <a:r>
              <a:rPr lang="en-GB" dirty="0"/>
              <a:t> to provide friendly and helpful automated help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Embodied Conversational Agents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17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availability of cloud-based services for smartphone users that provide high quality speech recognition </a:t>
            </a:r>
            <a:r>
              <a:rPr lang="en-GB" dirty="0" smtClean="0"/>
              <a:t>(and natural </a:t>
            </a:r>
            <a:r>
              <a:rPr lang="en-GB" dirty="0"/>
              <a:t>language </a:t>
            </a:r>
            <a:r>
              <a:rPr lang="en-GB" dirty="0" smtClean="0"/>
              <a:t>processing).</a:t>
            </a:r>
          </a:p>
          <a:p>
            <a:r>
              <a:rPr lang="en-GB" dirty="0"/>
              <a:t>Tight integration of the apps with services and apps available on the smartphone.</a:t>
            </a:r>
          </a:p>
          <a:p>
            <a:pPr lvl="0"/>
            <a:r>
              <a:rPr lang="en-GB" dirty="0" smtClean="0"/>
              <a:t>Access </a:t>
            </a:r>
            <a:r>
              <a:rPr lang="en-GB" dirty="0"/>
              <a:t>to information and services on the web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Reasons for the recent emergence of VPAs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5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Service delegation - APIs</a:t>
            </a:r>
          </a:p>
          <a:p>
            <a:pPr lvl="1"/>
            <a:r>
              <a:rPr lang="en-GB" dirty="0" smtClean="0"/>
              <a:t>Mapped to domain and task models</a:t>
            </a:r>
          </a:p>
          <a:p>
            <a:pPr lvl="2"/>
            <a:r>
              <a:rPr lang="en-GB" dirty="0" smtClean="0"/>
              <a:t>E.g. book meal, route information, weather, etc.</a:t>
            </a:r>
          </a:p>
          <a:p>
            <a:pPr lvl="2"/>
            <a:r>
              <a:rPr lang="en-GB" dirty="0" smtClean="0"/>
              <a:t>Mapped to language and dialogue</a:t>
            </a:r>
          </a:p>
          <a:p>
            <a:r>
              <a:rPr lang="en-GB" dirty="0" smtClean="0"/>
              <a:t>Conversational interface</a:t>
            </a:r>
            <a:endParaRPr lang="en-GB" dirty="0"/>
          </a:p>
          <a:p>
            <a:pPr lvl="1"/>
            <a:r>
              <a:rPr lang="en-GB" dirty="0" smtClean="0"/>
              <a:t>Deals with meaning and intent</a:t>
            </a:r>
          </a:p>
          <a:p>
            <a:pPr lvl="1"/>
            <a:r>
              <a:rPr lang="en-GB" dirty="0" smtClean="0"/>
              <a:t>Context: location, time, task, dialogue</a:t>
            </a:r>
          </a:p>
          <a:p>
            <a:r>
              <a:rPr lang="en-GB" dirty="0" smtClean="0"/>
              <a:t>Personal context awareness</a:t>
            </a:r>
          </a:p>
          <a:p>
            <a:pPr lvl="1"/>
            <a:r>
              <a:rPr lang="en-GB" dirty="0" smtClean="0"/>
              <a:t>Different for different users, knows your personal information e.g. where you are (e.g. book a flight to London), also time and calendar information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Architecture / main elements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45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Natural Language Processing for Virtual Personal Assistants</a:t>
            </a:r>
          </a:p>
        </p:txBody>
      </p:sp>
    </p:spTree>
    <p:extLst>
      <p:ext uri="{BB962C8B-B14F-4D97-AF65-F5344CB8AC3E}">
        <p14:creationId xmlns:p14="http://schemas.microsoft.com/office/powerpoint/2010/main" val="309378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4031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“Arguably</a:t>
            </a:r>
            <a:r>
              <a:rPr lang="en-GB" dirty="0"/>
              <a:t>, the most important ingredient of this new perspective is </a:t>
            </a:r>
            <a:r>
              <a:rPr lang="en-GB" b="1" dirty="0">
                <a:solidFill>
                  <a:srgbClr val="FF0000"/>
                </a:solidFill>
              </a:rPr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accurate inference </a:t>
            </a:r>
            <a:r>
              <a:rPr lang="en-GB" b="1" dirty="0">
                <a:solidFill>
                  <a:srgbClr val="FF0000"/>
                </a:solidFill>
              </a:rPr>
              <a:t>of user intent and correct resolution of any ambiguity in associated attributes</a:t>
            </a:r>
            <a:r>
              <a:rPr lang="en-GB" dirty="0" smtClean="0"/>
              <a:t>.”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“While </a:t>
            </a:r>
            <a:r>
              <a:rPr lang="en-GB" dirty="0"/>
              <a:t>speech input and output modules clearly influence the outcome </a:t>
            </a:r>
            <a:r>
              <a:rPr lang="en-GB" dirty="0" smtClean="0"/>
              <a:t>by introducing </a:t>
            </a:r>
            <a:r>
              <a:rPr lang="en-GB" dirty="0"/>
              <a:t>uncertainty into the observed word sequence, </a:t>
            </a:r>
            <a:r>
              <a:rPr lang="en-GB" b="1" dirty="0">
                <a:solidFill>
                  <a:srgbClr val="FF0000"/>
                </a:solidFill>
              </a:rPr>
              <a:t>the correct delineation of the task and thus its successful completion heavily hinges on the appropriate semantic interpretation of this sequence</a:t>
            </a:r>
            <a:r>
              <a:rPr lang="en-GB" dirty="0" smtClean="0"/>
              <a:t>.“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Natural </a:t>
            </a:r>
            <a:r>
              <a:rPr lang="en-GB" dirty="0"/>
              <a:t>L</a:t>
            </a:r>
            <a:r>
              <a:rPr lang="en-GB" dirty="0" smtClean="0"/>
              <a:t>anguage Processing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517232"/>
            <a:ext cx="57241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Source: </a:t>
            </a:r>
            <a:r>
              <a:rPr lang="en-GB" sz="1400" dirty="0" err="1" smtClean="0"/>
              <a:t>J.R.Bellegarde</a:t>
            </a:r>
            <a:r>
              <a:rPr lang="en-GB" sz="1400" dirty="0" smtClean="0"/>
              <a:t>, </a:t>
            </a:r>
            <a:r>
              <a:rPr lang="en-GB" sz="1400" dirty="0"/>
              <a:t>Natural Language Technology in </a:t>
            </a:r>
            <a:r>
              <a:rPr lang="en-GB" sz="1400" dirty="0" smtClean="0"/>
              <a:t>Mobile Devices</a:t>
            </a:r>
            <a:r>
              <a:rPr lang="en-GB" sz="1400" dirty="0"/>
              <a:t>: Two Grounding </a:t>
            </a:r>
            <a:r>
              <a:rPr lang="en-GB" sz="1400" dirty="0" smtClean="0"/>
              <a:t>Frameworks.</a:t>
            </a:r>
          </a:p>
          <a:p>
            <a:r>
              <a:rPr lang="en-GB" sz="1400" dirty="0" smtClean="0"/>
              <a:t>In: A</a:t>
            </a:r>
            <a:r>
              <a:rPr lang="en-GB" sz="1400" dirty="0"/>
              <a:t>. </a:t>
            </a:r>
            <a:r>
              <a:rPr lang="en-GB" sz="1400" dirty="0" err="1"/>
              <a:t>Neustein</a:t>
            </a:r>
            <a:r>
              <a:rPr lang="en-GB" sz="1400" dirty="0"/>
              <a:t> and J.A. Markowitz (eds.), </a:t>
            </a:r>
            <a:r>
              <a:rPr lang="en-GB" sz="1400" i="1" dirty="0"/>
              <a:t>Mobile Speech and Advanced </a:t>
            </a:r>
            <a:r>
              <a:rPr lang="fr-FR" sz="1400" i="1" dirty="0" smtClean="0"/>
              <a:t>Natural </a:t>
            </a:r>
            <a:r>
              <a:rPr lang="fr-FR" sz="1400" i="1" dirty="0" err="1"/>
              <a:t>Language</a:t>
            </a:r>
            <a:r>
              <a:rPr lang="fr-FR" sz="1400" i="1" dirty="0"/>
              <a:t> Solutions</a:t>
            </a:r>
            <a:r>
              <a:rPr lang="fr-FR" sz="1400" dirty="0"/>
              <a:t>, </a:t>
            </a:r>
            <a:r>
              <a:rPr lang="en-GB" sz="1400" dirty="0" smtClean="0"/>
              <a:t>Springer </a:t>
            </a:r>
            <a:r>
              <a:rPr lang="en-GB" sz="1400" dirty="0" err="1" smtClean="0"/>
              <a:t>Science+Business</a:t>
            </a:r>
            <a:r>
              <a:rPr lang="en-GB" sz="1400" dirty="0"/>
              <a:t> </a:t>
            </a:r>
            <a:r>
              <a:rPr lang="en-GB" sz="1400" dirty="0" smtClean="0"/>
              <a:t>Media, New </a:t>
            </a:r>
            <a:r>
              <a:rPr lang="en-GB" sz="1400" dirty="0"/>
              <a:t>York 2013</a:t>
            </a:r>
          </a:p>
        </p:txBody>
      </p:sp>
    </p:spTree>
    <p:extLst>
      <p:ext uri="{BB962C8B-B14F-4D97-AF65-F5344CB8AC3E}">
        <p14:creationId xmlns:p14="http://schemas.microsoft.com/office/powerpoint/2010/main" val="330931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6498" y="0"/>
            <a:ext cx="8229600" cy="778099"/>
          </a:xfrm>
        </p:spPr>
        <p:txBody>
          <a:bodyPr/>
          <a:lstStyle/>
          <a:p>
            <a:r>
              <a:rPr lang="en-GB" dirty="0" smtClean="0"/>
              <a:t>Approaches to NLP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88205"/>
            <a:ext cx="7870522" cy="599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721"/>
            <a:ext cx="5544616" cy="67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260648"/>
            <a:ext cx="6156684" cy="2736304"/>
          </a:xfrm>
        </p:spPr>
      </p:pic>
      <p:pic>
        <p:nvPicPr>
          <p:cNvPr id="18" name="Content Placeholder 1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636" y="3356992"/>
            <a:ext cx="6156684" cy="2736304"/>
          </a:xfrm>
        </p:spPr>
      </p:pic>
    </p:spTree>
    <p:extLst>
      <p:ext uri="{BB962C8B-B14F-4D97-AF65-F5344CB8AC3E}">
        <p14:creationId xmlns:p14="http://schemas.microsoft.com/office/powerpoint/2010/main" val="345417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Semantic grammar</a:t>
            </a:r>
          </a:p>
          <a:p>
            <a:pPr lvl="1"/>
            <a:r>
              <a:rPr lang="en-GB" dirty="0" smtClean="0"/>
              <a:t>Works well for limited domain applications (e.g. VUIs, where input is predictable)</a:t>
            </a:r>
          </a:p>
          <a:p>
            <a:r>
              <a:rPr lang="en-GB" dirty="0" smtClean="0"/>
              <a:t>Text classification</a:t>
            </a:r>
          </a:p>
          <a:p>
            <a:pPr lvl="1"/>
            <a:r>
              <a:rPr lang="en-GB" dirty="0" smtClean="0"/>
              <a:t>Good for broad classification (e.g.  troubleshooting where input is unpredictable)</a:t>
            </a:r>
          </a:p>
          <a:p>
            <a:r>
              <a:rPr lang="en-GB" dirty="0" smtClean="0"/>
              <a:t>Multi-level analysis</a:t>
            </a:r>
          </a:p>
          <a:p>
            <a:pPr lvl="1"/>
            <a:r>
              <a:rPr lang="en-GB" dirty="0" smtClean="0"/>
              <a:t>Good for detailed analysis of the input (e.g. multi-domain question-answering)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approach is best?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91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Virtual </a:t>
            </a:r>
            <a:r>
              <a:rPr lang="en-GB" dirty="0"/>
              <a:t>Personal </a:t>
            </a:r>
            <a:r>
              <a:rPr lang="en-GB" dirty="0" smtClean="0"/>
              <a:t>Assistants: Issues and New Developments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69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Overview of Virtual Personal Assistants </a:t>
            </a:r>
          </a:p>
          <a:p>
            <a:r>
              <a:rPr lang="en-GB" dirty="0" smtClean="0"/>
              <a:t>Natural </a:t>
            </a:r>
            <a:r>
              <a:rPr lang="en-GB" dirty="0"/>
              <a:t>Language Processing for Virtual Personal </a:t>
            </a:r>
            <a:r>
              <a:rPr lang="en-GB" dirty="0" smtClean="0"/>
              <a:t>Assistants</a:t>
            </a:r>
          </a:p>
          <a:p>
            <a:r>
              <a:rPr lang="en-GB" dirty="0"/>
              <a:t>Virtual Personal Assistants: Issues and New </a:t>
            </a:r>
            <a:r>
              <a:rPr lang="en-GB" dirty="0" smtClean="0"/>
              <a:t>Developments</a:t>
            </a:r>
          </a:p>
          <a:p>
            <a:r>
              <a:rPr lang="en-GB" dirty="0" smtClean="0"/>
              <a:t>Is this AI? 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0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How </a:t>
            </a:r>
            <a:r>
              <a:rPr lang="en-GB" dirty="0"/>
              <a:t>to distribute initiative </a:t>
            </a:r>
            <a:r>
              <a:rPr lang="en-GB" dirty="0" smtClean="0"/>
              <a:t>effectively</a:t>
            </a:r>
          </a:p>
          <a:p>
            <a:pPr lvl="1"/>
            <a:r>
              <a:rPr lang="en-GB" dirty="0" smtClean="0"/>
              <a:t>Current apps usually involve “one-shot” queries</a:t>
            </a:r>
          </a:p>
          <a:p>
            <a:r>
              <a:rPr lang="en-GB" dirty="0" smtClean="0"/>
              <a:t>Maintaining dialogue history</a:t>
            </a:r>
          </a:p>
          <a:p>
            <a:pPr lvl="1"/>
            <a:r>
              <a:rPr lang="en-GB" dirty="0" smtClean="0"/>
              <a:t>Cannot handle follow-up queries</a:t>
            </a:r>
          </a:p>
          <a:p>
            <a:pPr lvl="1"/>
            <a:r>
              <a:rPr lang="en-GB" dirty="0" smtClean="0"/>
              <a:t>Google Conversational search</a:t>
            </a:r>
          </a:p>
          <a:p>
            <a:r>
              <a:rPr lang="en-GB" dirty="0" smtClean="0"/>
              <a:t>Recovering gracefully from misrecognitions and misunderstandings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trends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63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User: </a:t>
            </a:r>
            <a:r>
              <a:rPr lang="en-GB" b="1" dirty="0" smtClean="0">
                <a:solidFill>
                  <a:schemeClr val="accent4"/>
                </a:solidFill>
              </a:rPr>
              <a:t>Where can I have lunch?</a:t>
            </a:r>
          </a:p>
          <a:p>
            <a:pPr marL="0" indent="0">
              <a:buNone/>
            </a:pPr>
            <a:r>
              <a:rPr lang="en-GB" b="1" dirty="0" err="1" smtClean="0"/>
              <a:t>Siri</a:t>
            </a:r>
            <a:r>
              <a:rPr lang="en-GB" b="1" dirty="0" smtClean="0"/>
              <a:t>: (gets current location) </a:t>
            </a:r>
            <a:r>
              <a:rPr lang="en-GB" b="1" dirty="0" smtClean="0">
                <a:solidFill>
                  <a:srgbClr val="339933"/>
                </a:solidFill>
              </a:rPr>
              <a:t>I found 14 restaurants whose reviews mention lunch. 12 of them are fairly close to you.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User: </a:t>
            </a:r>
            <a:r>
              <a:rPr lang="en-GB" b="1" dirty="0" smtClean="0">
                <a:solidFill>
                  <a:schemeClr val="accent4"/>
                </a:solidFill>
              </a:rPr>
              <a:t>How </a:t>
            </a:r>
            <a:r>
              <a:rPr lang="en-GB" b="1" dirty="0">
                <a:solidFill>
                  <a:schemeClr val="accent4"/>
                </a:solidFill>
              </a:rPr>
              <a:t>about downtown?</a:t>
            </a:r>
          </a:p>
          <a:p>
            <a:pPr marL="0" indent="0">
              <a:buNone/>
            </a:pPr>
            <a:r>
              <a:rPr lang="en-GB" b="1" dirty="0" err="1" smtClean="0"/>
              <a:t>Siri</a:t>
            </a:r>
            <a:r>
              <a:rPr lang="en-GB" b="1" dirty="0" smtClean="0"/>
              <a:t>: </a:t>
            </a:r>
            <a:r>
              <a:rPr lang="en-GB" b="1" dirty="0" smtClean="0">
                <a:solidFill>
                  <a:srgbClr val="339933"/>
                </a:solidFill>
              </a:rPr>
              <a:t>I </a:t>
            </a:r>
            <a:r>
              <a:rPr lang="en-GB" b="1" dirty="0">
                <a:solidFill>
                  <a:srgbClr val="339933"/>
                </a:solidFill>
              </a:rPr>
              <a:t>don’t know what you mean by ‘how about downtown’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User: </a:t>
            </a:r>
            <a:r>
              <a:rPr lang="en-GB" b="1" dirty="0" smtClean="0">
                <a:solidFill>
                  <a:schemeClr val="accent4"/>
                </a:solidFill>
              </a:rPr>
              <a:t>I </a:t>
            </a:r>
            <a:r>
              <a:rPr lang="en-GB" b="1" dirty="0">
                <a:solidFill>
                  <a:schemeClr val="accent4"/>
                </a:solidFill>
              </a:rPr>
              <a:t>want to have lunch downtown</a:t>
            </a:r>
          </a:p>
          <a:p>
            <a:pPr marL="0" indent="0">
              <a:buNone/>
            </a:pPr>
            <a:r>
              <a:rPr lang="en-GB" b="1" dirty="0" err="1" smtClean="0"/>
              <a:t>Siri</a:t>
            </a:r>
            <a:r>
              <a:rPr lang="en-GB" b="1" dirty="0" smtClean="0"/>
              <a:t>: </a:t>
            </a:r>
            <a:r>
              <a:rPr lang="en-GB" b="1" dirty="0" smtClean="0">
                <a:solidFill>
                  <a:srgbClr val="339933"/>
                </a:solidFill>
              </a:rPr>
              <a:t>I </a:t>
            </a:r>
            <a:r>
              <a:rPr lang="en-GB" b="1" dirty="0">
                <a:solidFill>
                  <a:srgbClr val="339933"/>
                </a:solidFill>
              </a:rPr>
              <a:t>found 3 restaurants matching downtown </a:t>
            </a:r>
            <a:r>
              <a:rPr lang="en-GB" b="1" dirty="0"/>
              <a:t>…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Dialogue Example (</a:t>
            </a:r>
            <a:r>
              <a:rPr lang="en-GB" dirty="0" err="1" smtClean="0"/>
              <a:t>Siri</a:t>
            </a:r>
            <a:r>
              <a:rPr lang="en-GB" dirty="0" smtClean="0"/>
              <a:t>): No dialogue history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/>
              <a:t>Q: </a:t>
            </a:r>
            <a:r>
              <a:rPr lang="en-GB" sz="2800" dirty="0">
                <a:solidFill>
                  <a:srgbClr val="7030A0"/>
                </a:solidFill>
              </a:rPr>
              <a:t>When was Britney Spears born?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339933"/>
                </a:solidFill>
              </a:rPr>
              <a:t>“Britney </a:t>
            </a:r>
            <a:r>
              <a:rPr lang="en-GB" sz="2800" b="1" dirty="0">
                <a:solidFill>
                  <a:srgbClr val="339933"/>
                </a:solidFill>
              </a:rPr>
              <a:t>Spears was born on Wednesday December 2nd </a:t>
            </a:r>
            <a:r>
              <a:rPr lang="en-GB" sz="2800" b="1" dirty="0" smtClean="0">
                <a:solidFill>
                  <a:srgbClr val="339933"/>
                </a:solidFill>
              </a:rPr>
              <a:t>1981”</a:t>
            </a:r>
          </a:p>
          <a:p>
            <a:pPr marL="0" indent="0">
              <a:buNone/>
            </a:pPr>
            <a:r>
              <a:rPr lang="en-GB" sz="2800" b="1" dirty="0">
                <a:solidFill>
                  <a:srgbClr val="FF9900"/>
                </a:solidFill>
              </a:rPr>
              <a:t>“Let’s check Google”  Written output:  Best guess for Britney Spears – Date of Birth is December 2, 1981 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002060"/>
                </a:solidFill>
              </a:rPr>
              <a:t>“December </a:t>
            </a:r>
            <a:r>
              <a:rPr lang="en-GB" sz="2800" b="1" dirty="0">
                <a:solidFill>
                  <a:srgbClr val="002060"/>
                </a:solidFill>
              </a:rPr>
              <a:t>2nd 1981 and December </a:t>
            </a:r>
            <a:r>
              <a:rPr lang="en-GB" sz="2800" b="1" dirty="0" smtClean="0">
                <a:solidFill>
                  <a:srgbClr val="002060"/>
                </a:solidFill>
              </a:rPr>
              <a:t>1981”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008000"/>
                </a:solidFill>
              </a:rPr>
              <a:t>Searches Wolfram Alpha, returns table with rows for: full name, date of birth, place of birth</a:t>
            </a:r>
          </a:p>
          <a:p>
            <a:pPr marL="0" indent="0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“Hey – let’s keep this professional”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GB" b="1" dirty="0" smtClean="0">
                <a:solidFill>
                  <a:schemeClr val="tx2"/>
                </a:solidFill>
              </a:rPr>
              <a:t>Dealing with Misrecognitions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92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When was Britney Spears porn?</a:t>
            </a:r>
          </a:p>
          <a:p>
            <a:pPr marL="0" indent="0">
              <a:buNone/>
            </a:pPr>
            <a:endParaRPr lang="en-GB" dirty="0" smtClean="0"/>
          </a:p>
          <a:p>
            <a:pPr marL="400050" lvl="1" indent="0">
              <a:buNone/>
            </a:pPr>
            <a:r>
              <a:rPr lang="en-GB" b="1" dirty="0">
                <a:solidFill>
                  <a:srgbClr val="FF0000"/>
                </a:solidFill>
              </a:rPr>
              <a:t>“Hey – let’s keep this professional”</a:t>
            </a:r>
          </a:p>
          <a:p>
            <a:pPr marL="400050" lvl="1" indent="0">
              <a:buNone/>
            </a:pPr>
            <a:r>
              <a:rPr lang="en-GB" b="1" dirty="0" smtClean="0">
                <a:solidFill>
                  <a:srgbClr val="339933"/>
                </a:solidFill>
              </a:rPr>
              <a:t>Recognised ‘porn’ but went on to search Wolfram Alpha and returned result for ‘born’</a:t>
            </a:r>
          </a:p>
          <a:p>
            <a:pPr marL="400050" lvl="1" indent="0">
              <a:buNone/>
            </a:pPr>
            <a:r>
              <a:rPr lang="en-GB" b="1" dirty="0" smtClean="0">
                <a:solidFill>
                  <a:srgbClr val="FF9900"/>
                </a:solidFill>
              </a:rPr>
              <a:t>“You </a:t>
            </a:r>
            <a:r>
              <a:rPr lang="en-GB" b="1" dirty="0">
                <a:solidFill>
                  <a:srgbClr val="FF9900"/>
                </a:solidFill>
              </a:rPr>
              <a:t>asked when was </a:t>
            </a:r>
            <a:r>
              <a:rPr lang="en-GB" b="1" dirty="0" smtClean="0">
                <a:solidFill>
                  <a:srgbClr val="FF9900"/>
                </a:solidFill>
              </a:rPr>
              <a:t>Britney Spears </a:t>
            </a:r>
            <a:r>
              <a:rPr lang="en-GB" b="1" dirty="0">
                <a:solidFill>
                  <a:srgbClr val="FF9900"/>
                </a:solidFill>
              </a:rPr>
              <a:t>porn  </a:t>
            </a:r>
            <a:r>
              <a:rPr lang="en-GB" b="1" dirty="0" smtClean="0">
                <a:solidFill>
                  <a:srgbClr val="FF9900"/>
                </a:solidFill>
              </a:rPr>
              <a:t>- recently”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Recognition Result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9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VPAs for specialist domains, </a:t>
            </a:r>
            <a:r>
              <a:rPr lang="en-GB" dirty="0"/>
              <a:t>travel, finance, and healthcare </a:t>
            </a:r>
            <a:endParaRPr lang="en-GB" dirty="0" smtClean="0"/>
          </a:p>
          <a:p>
            <a:r>
              <a:rPr lang="en-GB" dirty="0"/>
              <a:t>Online customer care</a:t>
            </a:r>
          </a:p>
          <a:p>
            <a:pPr lvl="1"/>
            <a:r>
              <a:rPr lang="en-GB" sz="2400" dirty="0" smtClean="0"/>
              <a:t>Customers should be able to </a:t>
            </a:r>
            <a:r>
              <a:rPr lang="en-GB" sz="2400" dirty="0"/>
              <a:t>explain their enquiry in their own </a:t>
            </a:r>
            <a:r>
              <a:rPr lang="en-GB" sz="2400" dirty="0" smtClean="0"/>
              <a:t>words</a:t>
            </a:r>
          </a:p>
          <a:p>
            <a:pPr lvl="1"/>
            <a:r>
              <a:rPr lang="en-GB" sz="2400" dirty="0" smtClean="0"/>
              <a:t>The answer should be the </a:t>
            </a:r>
            <a:r>
              <a:rPr lang="en-GB" sz="2400" dirty="0"/>
              <a:t>precise answer they’re looking </a:t>
            </a:r>
            <a:r>
              <a:rPr lang="en-GB" sz="2400" dirty="0" smtClean="0"/>
              <a:t>for, not a list of </a:t>
            </a:r>
            <a:r>
              <a:rPr lang="en-GB" sz="2400" dirty="0" err="1" smtClean="0"/>
              <a:t>urls</a:t>
            </a:r>
            <a:r>
              <a:rPr lang="en-GB" sz="2400" dirty="0" smtClean="0"/>
              <a:t>.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Enterprise </a:t>
            </a:r>
            <a:r>
              <a:rPr lang="en-GB" dirty="0" smtClean="0"/>
              <a:t>VPAs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64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sz="2400" dirty="0" smtClean="0"/>
              <a:t>Natural </a:t>
            </a:r>
            <a:r>
              <a:rPr lang="en-GB" sz="2400" dirty="0"/>
              <a:t>input and output, </a:t>
            </a:r>
            <a:r>
              <a:rPr lang="en-GB" sz="2400" dirty="0" smtClean="0"/>
              <a:t>so that the </a:t>
            </a:r>
            <a:r>
              <a:rPr lang="en-GB" sz="2400" dirty="0"/>
              <a:t>customer </a:t>
            </a:r>
            <a:r>
              <a:rPr lang="en-GB" sz="2400" dirty="0" smtClean="0"/>
              <a:t>can interact </a:t>
            </a:r>
            <a:r>
              <a:rPr lang="en-GB" sz="2400" dirty="0"/>
              <a:t>with the technology in their natural language. </a:t>
            </a:r>
            <a:endParaRPr lang="en-GB" sz="2400" dirty="0" smtClean="0"/>
          </a:p>
          <a:p>
            <a:pPr fontAlgn="base"/>
            <a:r>
              <a:rPr lang="en-GB" sz="2400" dirty="0" smtClean="0"/>
              <a:t>Extraction of </a:t>
            </a:r>
            <a:r>
              <a:rPr lang="en-GB" sz="2400" dirty="0"/>
              <a:t>the meaning and </a:t>
            </a:r>
            <a:r>
              <a:rPr lang="en-GB" sz="2400" dirty="0" smtClean="0"/>
              <a:t>the intent</a:t>
            </a:r>
          </a:p>
          <a:p>
            <a:pPr fontAlgn="base"/>
            <a:r>
              <a:rPr lang="en-GB" sz="2400" dirty="0" smtClean="0"/>
              <a:t>Additional questions asked in </a:t>
            </a:r>
            <a:r>
              <a:rPr lang="en-GB" sz="2400" dirty="0"/>
              <a:t>a conversational way to clarify any </a:t>
            </a:r>
            <a:r>
              <a:rPr lang="en-GB" sz="2400" dirty="0" smtClean="0"/>
              <a:t>ambiguity or obtain additional information. </a:t>
            </a:r>
          </a:p>
          <a:p>
            <a:pPr fontAlgn="base"/>
            <a:r>
              <a:rPr lang="en-GB" sz="2400" dirty="0" smtClean="0"/>
              <a:t>Find and return the best </a:t>
            </a:r>
            <a:r>
              <a:rPr lang="en-GB" sz="2400" dirty="0"/>
              <a:t>answer and offers the customer the chance to ask more questions about that answer in a conversational </a:t>
            </a:r>
            <a:r>
              <a:rPr lang="en-GB" sz="2400" dirty="0" smtClean="0"/>
              <a:t>manner.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Prodigy (Nuance)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8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dirty="0"/>
              <a:t>Methods for handling ‘big data’ and making it useful  </a:t>
            </a:r>
            <a:r>
              <a:rPr lang="en-GB" dirty="0" smtClean="0"/>
              <a:t>e.g. decision support tool </a:t>
            </a:r>
            <a:r>
              <a:rPr lang="en-GB" dirty="0"/>
              <a:t>for </a:t>
            </a:r>
            <a:r>
              <a:rPr lang="en-GB" dirty="0" smtClean="0"/>
              <a:t>doctors</a:t>
            </a:r>
          </a:p>
          <a:p>
            <a:pPr marL="393192" lvl="1" indent="0">
              <a:buNone/>
            </a:pPr>
            <a:endParaRPr lang="en-GB" dirty="0" smtClean="0"/>
          </a:p>
          <a:p>
            <a:pPr marL="393192" lvl="1" indent="0">
              <a:buNone/>
            </a:pPr>
            <a:r>
              <a:rPr lang="en-GB" dirty="0" smtClean="0"/>
              <a:t>Input: Query describing symptoms</a:t>
            </a:r>
          </a:p>
          <a:p>
            <a:pPr marL="393192" lvl="1" indent="0">
              <a:buNone/>
            </a:pPr>
            <a:r>
              <a:rPr lang="en-GB" dirty="0" smtClean="0"/>
              <a:t>Watson: 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GB" dirty="0"/>
              <a:t>P</a:t>
            </a:r>
            <a:r>
              <a:rPr lang="en-GB" dirty="0" smtClean="0"/>
              <a:t>arses input for key items of information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GB" dirty="0" smtClean="0"/>
              <a:t>Mines patient data for relevant information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GB" dirty="0" smtClean="0"/>
              <a:t>Combines this information with findings from tests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GB" dirty="0" smtClean="0"/>
              <a:t>Examines data sources (</a:t>
            </a:r>
            <a:r>
              <a:rPr lang="en-GB" dirty="0"/>
              <a:t>incorporate treatment guidelines, electronic medical record data, doctor's and nurse's notes, research, clinical studies, journal articles, and patient </a:t>
            </a:r>
            <a:r>
              <a:rPr lang="en-GB" dirty="0" smtClean="0"/>
              <a:t>information) to form and test hypotheses</a:t>
            </a:r>
          </a:p>
          <a:p>
            <a:pPr marL="1088136" lvl="2" indent="-457200">
              <a:buFont typeface="+mj-lt"/>
              <a:buAutoNum type="arabicPeriod"/>
            </a:pPr>
            <a:r>
              <a:rPr lang="en-GB" dirty="0" smtClean="0"/>
              <a:t>Provides list of potential </a:t>
            </a:r>
            <a:r>
              <a:rPr lang="en-GB" dirty="0"/>
              <a:t>diagnoses along with a score that indicates the level of confidence for each hypothesis</a:t>
            </a:r>
            <a:r>
              <a:rPr lang="en-GB" dirty="0" smtClean="0"/>
              <a:t>.</a:t>
            </a:r>
          </a:p>
          <a:p>
            <a:pPr marL="630936" lvl="2" indent="0">
              <a:buNone/>
            </a:pPr>
            <a:endParaRPr lang="en-GB" dirty="0" smtClean="0"/>
          </a:p>
          <a:p>
            <a:pPr marL="630936" lvl="2" indent="0">
              <a:buNone/>
            </a:pPr>
            <a:r>
              <a:rPr lang="en-GB" dirty="0" smtClean="0"/>
              <a:t>NLP, data mining, hypothesis </a:t>
            </a:r>
            <a:r>
              <a:rPr lang="en-GB" dirty="0"/>
              <a:t>generation, </a:t>
            </a:r>
            <a:r>
              <a:rPr lang="en-GB" dirty="0" smtClean="0"/>
              <a:t>evidence-based </a:t>
            </a:r>
            <a:r>
              <a:rPr lang="en-GB" dirty="0"/>
              <a:t>learning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IBM Watson (</a:t>
            </a:r>
            <a:r>
              <a:rPr lang="en-GB" dirty="0"/>
              <a:t>Memorial Sloan-Kettering Cancer </a:t>
            </a:r>
            <a:r>
              <a:rPr lang="en-GB" dirty="0" err="1" smtClean="0"/>
              <a:t>Center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Is this AI?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98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6381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275856" y="6065912"/>
            <a:ext cx="5868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Source:  V. </a:t>
            </a:r>
            <a:r>
              <a:rPr lang="en-GB" sz="1400" dirty="0" err="1" smtClean="0"/>
              <a:t>Sejnoha</a:t>
            </a:r>
            <a:r>
              <a:rPr lang="en-GB" sz="1400" dirty="0" smtClean="0"/>
              <a:t>, Expanding Voice as a Mainstream Mobile Interface through Language Understanding</a:t>
            </a:r>
            <a:r>
              <a:rPr lang="en-GB" sz="1400" smtClean="0"/>
              <a:t>. Mobile </a:t>
            </a:r>
            <a:r>
              <a:rPr lang="en-GB" sz="1400" dirty="0" smtClean="0"/>
              <a:t>Voice 2012.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7756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Overview of Virtual Personal Assistants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9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08" y="1268760"/>
            <a:ext cx="9151016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19872" y="908720"/>
            <a:ext cx="45365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Android apps</a:t>
            </a:r>
          </a:p>
          <a:p>
            <a:pPr algn="ctr"/>
            <a:r>
              <a:rPr lang="en-GB" sz="2400" dirty="0" smtClean="0"/>
              <a:t>Alice</a:t>
            </a:r>
          </a:p>
          <a:p>
            <a:pPr algn="ctr"/>
            <a:r>
              <a:rPr lang="en-GB" sz="2400" dirty="0" err="1" smtClean="0"/>
              <a:t>CallMom</a:t>
            </a:r>
            <a:endParaRPr lang="en-GB" sz="2400" dirty="0"/>
          </a:p>
          <a:p>
            <a:pPr algn="ctr"/>
            <a:r>
              <a:rPr lang="en-GB" sz="2400" dirty="0" err="1"/>
              <a:t>Skyvi</a:t>
            </a:r>
            <a:endParaRPr lang="en-GB" sz="2400" dirty="0"/>
          </a:p>
          <a:p>
            <a:pPr algn="ctr"/>
            <a:r>
              <a:rPr lang="en-GB" sz="2400" dirty="0" err="1" smtClean="0"/>
              <a:t>Cluzee</a:t>
            </a:r>
            <a:endParaRPr lang="en-GB" sz="2400" dirty="0" smtClean="0"/>
          </a:p>
          <a:p>
            <a:pPr algn="ctr"/>
            <a:r>
              <a:rPr lang="en-GB" sz="2400" dirty="0" smtClean="0"/>
              <a:t>Jeannie</a:t>
            </a:r>
            <a:endParaRPr lang="en-GB" sz="2400" dirty="0"/>
          </a:p>
          <a:p>
            <a:pPr algn="ctr"/>
            <a:r>
              <a:rPr lang="en-GB" sz="2400" dirty="0" smtClean="0"/>
              <a:t>Eva</a:t>
            </a:r>
          </a:p>
          <a:p>
            <a:pPr algn="ctr"/>
            <a:r>
              <a:rPr lang="en-GB" sz="2400" dirty="0" err="1" smtClean="0"/>
              <a:t>Evi</a:t>
            </a:r>
            <a:endParaRPr lang="en-GB" sz="2400" dirty="0"/>
          </a:p>
          <a:p>
            <a:pPr algn="ctr"/>
            <a:r>
              <a:rPr lang="en-GB" sz="2400" dirty="0"/>
              <a:t>Iris</a:t>
            </a:r>
          </a:p>
          <a:p>
            <a:pPr algn="ctr"/>
            <a:r>
              <a:rPr lang="en-GB" sz="2400" dirty="0"/>
              <a:t>Edwin</a:t>
            </a:r>
          </a:p>
          <a:p>
            <a:pPr algn="ctr"/>
            <a:r>
              <a:rPr lang="en-GB" sz="2400" dirty="0"/>
              <a:t>Google Voice Search</a:t>
            </a:r>
          </a:p>
          <a:p>
            <a:pPr algn="ctr">
              <a:defRPr/>
            </a:pPr>
            <a:r>
              <a:rPr lang="en-GB" sz="2400" dirty="0" err="1"/>
              <a:t>Speaktoit</a:t>
            </a:r>
            <a:r>
              <a:rPr lang="en-GB" sz="2400" dirty="0"/>
              <a:t> Assistant</a:t>
            </a:r>
          </a:p>
          <a:p>
            <a:pPr algn="ctr">
              <a:defRPr/>
            </a:pPr>
            <a:r>
              <a:rPr lang="en-GB" sz="2400" dirty="0" err="1"/>
              <a:t>Vlingo</a:t>
            </a:r>
            <a:r>
              <a:rPr lang="en-GB" sz="2400" dirty="0"/>
              <a:t> Personal </a:t>
            </a:r>
            <a:r>
              <a:rPr lang="en-GB" sz="2400" dirty="0" smtClean="0"/>
              <a:t>Assistant</a:t>
            </a:r>
          </a:p>
          <a:p>
            <a:pPr algn="ctr">
              <a:defRPr/>
            </a:pPr>
            <a:r>
              <a:rPr lang="en-GB" sz="2400" dirty="0" err="1" smtClean="0"/>
              <a:t>Maluuba</a:t>
            </a:r>
            <a:endParaRPr lang="en-GB" sz="2400" dirty="0" smtClean="0"/>
          </a:p>
          <a:p>
            <a:pPr algn="ctr">
              <a:defRPr/>
            </a:pPr>
            <a:r>
              <a:rPr lang="en-GB" sz="2400" dirty="0" smtClean="0"/>
              <a:t>…</a:t>
            </a:r>
            <a:endParaRPr lang="en-GB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613" y="1901865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9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Services and apps on the phone:</a:t>
            </a:r>
          </a:p>
          <a:p>
            <a:pPr lvl="1"/>
            <a:r>
              <a:rPr lang="en-GB" dirty="0" smtClean="0"/>
              <a:t>Email, text messaging, social networking, calendar and map functions, …</a:t>
            </a:r>
          </a:p>
          <a:p>
            <a:pPr lvl="1"/>
            <a:r>
              <a:rPr lang="en-GB" dirty="0" smtClean="0"/>
              <a:t>Voice search</a:t>
            </a:r>
          </a:p>
          <a:p>
            <a:r>
              <a:rPr lang="en-GB" dirty="0" smtClean="0"/>
              <a:t>Factual question answering</a:t>
            </a:r>
          </a:p>
          <a:p>
            <a:pPr marL="857250" lvl="2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Q: Is </a:t>
            </a:r>
            <a:r>
              <a:rPr lang="en-GB" b="1" dirty="0">
                <a:solidFill>
                  <a:schemeClr val="tx2"/>
                </a:solidFill>
              </a:rPr>
              <a:t>a hormone deficiency associated with </a:t>
            </a:r>
            <a:r>
              <a:rPr lang="en-GB" b="1" dirty="0" err="1">
                <a:solidFill>
                  <a:schemeClr val="tx2"/>
                </a:solidFill>
              </a:rPr>
              <a:t>Kallman’s</a:t>
            </a:r>
            <a:r>
              <a:rPr lang="en-GB" b="1" dirty="0">
                <a:solidFill>
                  <a:schemeClr val="tx2"/>
                </a:solidFill>
              </a:rPr>
              <a:t> syndrome?” </a:t>
            </a:r>
            <a:endParaRPr lang="en-GB" b="1" dirty="0" smtClean="0">
              <a:solidFill>
                <a:schemeClr val="tx2"/>
              </a:solidFill>
            </a:endParaRPr>
          </a:p>
          <a:p>
            <a:pPr marL="857250" lvl="2" indent="0">
              <a:buNone/>
            </a:pPr>
            <a:r>
              <a:rPr lang="en-GB" b="1" dirty="0" smtClean="0"/>
              <a:t>A: Yes</a:t>
            </a:r>
            <a:r>
              <a:rPr lang="en-GB" b="1" dirty="0"/>
              <a:t>. A deficiency of </a:t>
            </a:r>
            <a:r>
              <a:rPr lang="en-GB" b="1" dirty="0" err="1"/>
              <a:t>GnRH</a:t>
            </a:r>
            <a:r>
              <a:rPr lang="en-GB" b="1" dirty="0"/>
              <a:t> is associated with </a:t>
            </a:r>
            <a:r>
              <a:rPr lang="en-GB" b="1" dirty="0" err="1"/>
              <a:t>Kallman’s</a:t>
            </a:r>
            <a:r>
              <a:rPr lang="en-GB" b="1" dirty="0"/>
              <a:t> syndrome” (with source evidence listed</a:t>
            </a:r>
            <a:r>
              <a:rPr lang="en-GB" b="1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VPAs: What can they do?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36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AI-based approaches</a:t>
            </a:r>
          </a:p>
          <a:p>
            <a:pPr lvl="1"/>
            <a:r>
              <a:rPr lang="en-GB" dirty="0" smtClean="0"/>
              <a:t>BDI architectures</a:t>
            </a:r>
          </a:p>
          <a:p>
            <a:pPr lvl="2"/>
            <a:r>
              <a:rPr lang="en-GB" dirty="0" smtClean="0"/>
              <a:t>Plan recognition, discourse relations, plan generation, beliefs and intentions, dialogue control, …</a:t>
            </a:r>
          </a:p>
          <a:p>
            <a:r>
              <a:rPr lang="en-GB" dirty="0" smtClean="0"/>
              <a:t>Statistical approaches</a:t>
            </a:r>
          </a:p>
          <a:p>
            <a:pPr lvl="1"/>
            <a:r>
              <a:rPr lang="en-GB" dirty="0" smtClean="0"/>
              <a:t>Reinforcement learning</a:t>
            </a:r>
          </a:p>
          <a:p>
            <a:pPr lvl="2"/>
            <a:r>
              <a:rPr lang="en-GB" dirty="0" smtClean="0"/>
              <a:t>Dialogue optimisation, belief models, learning from experience, ….</a:t>
            </a:r>
          </a:p>
          <a:p>
            <a:pPr lvl="1"/>
            <a:r>
              <a:rPr lang="en-GB" dirty="0" smtClean="0"/>
              <a:t>Corpus / example based</a:t>
            </a:r>
          </a:p>
          <a:p>
            <a:pPr lvl="2"/>
            <a:r>
              <a:rPr lang="en-GB" dirty="0" smtClean="0"/>
              <a:t>Decisions about dialogue control based on previous interactions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Spoken dialogue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80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Voice-enabled information and services</a:t>
            </a:r>
          </a:p>
          <a:p>
            <a:pPr lvl="1"/>
            <a:r>
              <a:rPr lang="en-GB" dirty="0" smtClean="0"/>
              <a:t>Flight times, stock quotes, weather, bank services, utilities, …</a:t>
            </a:r>
          </a:p>
          <a:p>
            <a:r>
              <a:rPr lang="en-GB" dirty="0" err="1" smtClean="0"/>
              <a:t>VoiceXML</a:t>
            </a:r>
            <a:endParaRPr lang="en-GB" dirty="0" smtClean="0"/>
          </a:p>
          <a:p>
            <a:pPr lvl="1"/>
            <a:r>
              <a:rPr lang="en-GB" dirty="0" smtClean="0"/>
              <a:t>Dialogue scripting</a:t>
            </a:r>
          </a:p>
          <a:p>
            <a:pPr lvl="1"/>
            <a:r>
              <a:rPr lang="en-GB" dirty="0" smtClean="0"/>
              <a:t>Form-filling applications</a:t>
            </a:r>
          </a:p>
          <a:p>
            <a:pPr lvl="1"/>
            <a:r>
              <a:rPr lang="en-GB" dirty="0" smtClean="0"/>
              <a:t>System driven dialogue initiative</a:t>
            </a:r>
          </a:p>
          <a:p>
            <a:pPr lvl="1"/>
            <a:r>
              <a:rPr lang="en-GB" dirty="0" smtClean="0"/>
              <a:t>Integrated with web services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Voice User Interfaces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F8F9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ELIZA, PARRY, ALICE, …</a:t>
            </a:r>
          </a:p>
          <a:p>
            <a:r>
              <a:rPr lang="en-GB" dirty="0" err="1" smtClean="0"/>
              <a:t>Loebner</a:t>
            </a:r>
            <a:r>
              <a:rPr lang="en-GB" dirty="0" smtClean="0"/>
              <a:t> prize</a:t>
            </a:r>
          </a:p>
          <a:p>
            <a:r>
              <a:rPr lang="en-GB" dirty="0" smtClean="0"/>
              <a:t>Used </a:t>
            </a:r>
            <a:r>
              <a:rPr lang="en-GB" dirty="0"/>
              <a:t>in education, information retrieval, business, e-commerce, and in automated help desks. </a:t>
            </a:r>
            <a:endParaRPr lang="en-GB" dirty="0" smtClean="0"/>
          </a:p>
          <a:p>
            <a:r>
              <a:rPr lang="en-GB" dirty="0" smtClean="0"/>
              <a:t>Based on pattern matching</a:t>
            </a:r>
          </a:p>
          <a:p>
            <a:pPr lvl="1"/>
            <a:r>
              <a:rPr lang="en-GB" dirty="0" smtClean="0"/>
              <a:t>But becoming more sophisticated with representations of dialogue history, background knowledge, anaphoric reference, 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Chatbots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0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1798</TotalTime>
  <Words>1273</Words>
  <Application>Microsoft Office PowerPoint</Application>
  <PresentationFormat>On-screen Show (4:3)</PresentationFormat>
  <Paragraphs>156</Paragraphs>
  <Slides>28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Personal Assistants on Smartphones – Re-Inventing the Wheel?</vt:lpstr>
      <vt:lpstr>Overview</vt:lpstr>
      <vt:lpstr>Overview of Virtual Personal Assistants  </vt:lpstr>
      <vt:lpstr>PowerPoint Presentation</vt:lpstr>
      <vt:lpstr>PowerPoint Presentation</vt:lpstr>
      <vt:lpstr>VPAs: What can they do?</vt:lpstr>
      <vt:lpstr>Spoken dialogue systems</vt:lpstr>
      <vt:lpstr>Voice User Interfaces</vt:lpstr>
      <vt:lpstr>Chatbots</vt:lpstr>
      <vt:lpstr>Embodied Conversational Agents</vt:lpstr>
      <vt:lpstr>Reasons for the recent emergence of VPAs</vt:lpstr>
      <vt:lpstr>Architecture / main elements</vt:lpstr>
      <vt:lpstr>Natural Language Processing for Virtual Personal Assistants</vt:lpstr>
      <vt:lpstr>Natural Language Processing</vt:lpstr>
      <vt:lpstr>Approaches to NLP</vt:lpstr>
      <vt:lpstr>PowerPoint Presentation</vt:lpstr>
      <vt:lpstr>PowerPoint Presentation</vt:lpstr>
      <vt:lpstr>Which approach is best?</vt:lpstr>
      <vt:lpstr>Virtual Personal Assistants: Issues and New Developments  </vt:lpstr>
      <vt:lpstr>Future trends</vt:lpstr>
      <vt:lpstr>Dialogue Example (Siri): No dialogue history</vt:lpstr>
      <vt:lpstr>Dealing with Misrecognitions</vt:lpstr>
      <vt:lpstr>Recognition Result</vt:lpstr>
      <vt:lpstr>Enterprise VPAs</vt:lpstr>
      <vt:lpstr>Prodigy (Nuance)</vt:lpstr>
      <vt:lpstr>IBM Watson (Memorial Sloan-Kettering Cancer Center)</vt:lpstr>
      <vt:lpstr>Is this AI?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Assistants on Smartphones – Re-Inventing the Wheel?</dc:title>
  <dc:creator>Michael</dc:creator>
  <cp:lastModifiedBy>Michael</cp:lastModifiedBy>
  <cp:revision>89</cp:revision>
  <dcterms:created xsi:type="dcterms:W3CDTF">2012-02-16T14:04:53Z</dcterms:created>
  <dcterms:modified xsi:type="dcterms:W3CDTF">2013-09-02T18:28:58Z</dcterms:modified>
</cp:coreProperties>
</file>